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342" r:id="rId8"/>
    <p:sldId id="265" r:id="rId9"/>
    <p:sldId id="268" r:id="rId10"/>
    <p:sldId id="269" r:id="rId11"/>
    <p:sldId id="343" r:id="rId12"/>
    <p:sldId id="344" r:id="rId13"/>
    <p:sldId id="272" r:id="rId14"/>
    <p:sldId id="340" r:id="rId15"/>
    <p:sldId id="341" r:id="rId16"/>
    <p:sldId id="275" r:id="rId17"/>
    <p:sldId id="276" r:id="rId18"/>
    <p:sldId id="281" r:id="rId19"/>
    <p:sldId id="277" r:id="rId20"/>
    <p:sldId id="278" r:id="rId21"/>
    <p:sldId id="292" r:id="rId22"/>
    <p:sldId id="299" r:id="rId23"/>
    <p:sldId id="300" r:id="rId24"/>
    <p:sldId id="311" r:id="rId25"/>
    <p:sldId id="304" r:id="rId26"/>
    <p:sldId id="305" r:id="rId27"/>
    <p:sldId id="306" r:id="rId28"/>
    <p:sldId id="317" r:id="rId29"/>
    <p:sldId id="318" r:id="rId30"/>
    <p:sldId id="321" r:id="rId31"/>
    <p:sldId id="325" r:id="rId32"/>
    <p:sldId id="308" r:id="rId33"/>
    <p:sldId id="326" r:id="rId34"/>
    <p:sldId id="327" r:id="rId35"/>
    <p:sldId id="328" r:id="rId36"/>
    <p:sldId id="329" r:id="rId37"/>
    <p:sldId id="330" r:id="rId38"/>
    <p:sldId id="331" r:id="rId39"/>
    <p:sldId id="333"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4697"/>
  </p:normalViewPr>
  <p:slideViewPr>
    <p:cSldViewPr snapToGrid="0" snapToObjects="1">
      <p:cViewPr>
        <p:scale>
          <a:sx n="75" d="100"/>
          <a:sy n="75" d="100"/>
        </p:scale>
        <p:origin x="636" y="882"/>
      </p:cViewPr>
      <p:guideLst/>
    </p:cSldViewPr>
  </p:slideViewPr>
  <p:notesTextViewPr>
    <p:cViewPr>
      <p:scale>
        <a:sx n="3" d="2"/>
        <a:sy n="3" d="2"/>
      </p:scale>
      <p:origin x="0" y="0"/>
    </p:cViewPr>
  </p:notesTextViewPr>
  <p:sorterViewPr>
    <p:cViewPr>
      <p:scale>
        <a:sx n="100" d="100"/>
        <a:sy n="100" d="100"/>
      </p:scale>
      <p:origin x="0" y="-47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gif"/></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gif"/></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6F6346-B9A7-4378-B883-360764C5FBE4}" type="doc">
      <dgm:prSet loTypeId="urn:microsoft.com/office/officeart/2005/8/layout/hierarchy4" loCatId="hierarchy" qsTypeId="urn:microsoft.com/office/officeart/2005/8/quickstyle/simple1" qsCatId="simple" csTypeId="urn:microsoft.com/office/officeart/2005/8/colors/colorful1" csCatId="colorful" phldr="1"/>
      <dgm:spPr/>
      <dgm:t>
        <a:bodyPr/>
        <a:lstStyle/>
        <a:p>
          <a:endParaRPr lang="fr-FR"/>
        </a:p>
      </dgm:t>
    </dgm:pt>
    <dgm:pt modelId="{76C53CF3-A902-4F06-9B09-F714072880D9}">
      <dgm:prSet phldrT="[Texte]" custT="1"/>
      <dgm:spPr/>
      <dgm:t>
        <a:bodyPr/>
        <a:lstStyle/>
        <a:p>
          <a:r>
            <a:rPr lang="fr-FR" sz="1500" dirty="0"/>
            <a:t>W3C</a:t>
          </a:r>
        </a:p>
      </dgm:t>
    </dgm:pt>
    <dgm:pt modelId="{D391E1BA-929C-4C57-AFEA-ED7122954E86}" type="parTrans" cxnId="{DA231F06-7197-4A74-9CA1-38522D596F76}">
      <dgm:prSet/>
      <dgm:spPr/>
      <dgm:t>
        <a:bodyPr/>
        <a:lstStyle/>
        <a:p>
          <a:endParaRPr lang="fr-FR" sz="1500"/>
        </a:p>
      </dgm:t>
    </dgm:pt>
    <dgm:pt modelId="{BF77176E-6B51-4D00-8BC5-B12D47C71EBE}" type="sibTrans" cxnId="{DA231F06-7197-4A74-9CA1-38522D596F76}">
      <dgm:prSet/>
      <dgm:spPr/>
      <dgm:t>
        <a:bodyPr/>
        <a:lstStyle/>
        <a:p>
          <a:endParaRPr lang="fr-FR" sz="1500"/>
        </a:p>
      </dgm:t>
    </dgm:pt>
    <dgm:pt modelId="{6C1B7558-478E-4A7D-BFF6-BF0F6E6229E1}">
      <dgm:prSet phldrT="[Texte]" custT="1"/>
      <dgm:spPr>
        <a:solidFill>
          <a:srgbClr val="0E5CA6"/>
        </a:solidFill>
      </dgm:spPr>
      <dgm:t>
        <a:bodyPr/>
        <a:lstStyle/>
        <a:p>
          <a:r>
            <a:rPr lang="fr-FR" sz="1500" dirty="0" err="1"/>
            <a:t>Interest</a:t>
          </a:r>
          <a:r>
            <a:rPr lang="fr-FR" sz="1500" dirty="0"/>
            <a:t> Groups</a:t>
          </a:r>
        </a:p>
      </dgm:t>
    </dgm:pt>
    <dgm:pt modelId="{F1D0409B-08BC-4A19-9A8C-739A3B236143}" type="parTrans" cxnId="{AD0CE0E0-8E46-402F-8107-9FC50AE6FAA6}">
      <dgm:prSet/>
      <dgm:spPr/>
      <dgm:t>
        <a:bodyPr/>
        <a:lstStyle/>
        <a:p>
          <a:endParaRPr lang="fr-FR" sz="1500"/>
        </a:p>
      </dgm:t>
    </dgm:pt>
    <dgm:pt modelId="{5F3AD797-8127-4CAB-A9C1-08A7597C342D}" type="sibTrans" cxnId="{AD0CE0E0-8E46-402F-8107-9FC50AE6FAA6}">
      <dgm:prSet/>
      <dgm:spPr/>
      <dgm:t>
        <a:bodyPr/>
        <a:lstStyle/>
        <a:p>
          <a:endParaRPr lang="fr-FR" sz="1500"/>
        </a:p>
      </dgm:t>
    </dgm:pt>
    <dgm:pt modelId="{E45C961E-E5C7-445F-96B3-5E2BA6AF2DF7}">
      <dgm:prSet phldrT="[Texte]" custT="1"/>
      <dgm:spPr>
        <a:solidFill>
          <a:schemeClr val="bg1">
            <a:lumMod val="85000"/>
          </a:schemeClr>
        </a:solidFill>
      </dgm:spPr>
      <dgm:t>
        <a:bodyPr/>
        <a:lstStyle/>
        <a:p>
          <a:r>
            <a:rPr lang="fr-FR" sz="1500" dirty="0">
              <a:solidFill>
                <a:schemeClr val="tx1"/>
              </a:solidFill>
            </a:rPr>
            <a:t>Automotive</a:t>
          </a:r>
        </a:p>
        <a:p>
          <a:r>
            <a:rPr lang="fr-FR" sz="1200" dirty="0">
              <a:solidFill>
                <a:schemeClr val="tx1"/>
              </a:solidFill>
            </a:rPr>
            <a:t>(V2Building?)</a:t>
          </a:r>
        </a:p>
      </dgm:t>
    </dgm:pt>
    <dgm:pt modelId="{E157CF37-D25B-449B-9C52-158EE2CCC0D7}" type="parTrans" cxnId="{B971420C-5C9E-425E-9E9E-4B71D06F5B8C}">
      <dgm:prSet/>
      <dgm:spPr/>
      <dgm:t>
        <a:bodyPr/>
        <a:lstStyle/>
        <a:p>
          <a:endParaRPr lang="fr-FR" sz="1500"/>
        </a:p>
      </dgm:t>
    </dgm:pt>
    <dgm:pt modelId="{22F8450B-A595-452E-A1A8-3246E528A835}" type="sibTrans" cxnId="{B971420C-5C9E-425E-9E9E-4B71D06F5B8C}">
      <dgm:prSet/>
      <dgm:spPr/>
      <dgm:t>
        <a:bodyPr/>
        <a:lstStyle/>
        <a:p>
          <a:endParaRPr lang="fr-FR" sz="1500"/>
        </a:p>
      </dgm:t>
    </dgm:pt>
    <dgm:pt modelId="{AD180255-1C4F-448A-907E-2F6D4D8FAF3C}">
      <dgm:prSet phldrT="[Texte]" custT="1"/>
      <dgm:spPr>
        <a:solidFill>
          <a:schemeClr val="bg1">
            <a:lumMod val="85000"/>
          </a:schemeClr>
        </a:solidFill>
      </dgm:spPr>
      <dgm:t>
        <a:bodyPr/>
        <a:lstStyle/>
        <a:p>
          <a:r>
            <a:rPr lang="fr-FR" sz="1500" dirty="0">
              <a:solidFill>
                <a:schemeClr val="tx1"/>
              </a:solidFill>
            </a:rPr>
            <a:t>Data Exchange</a:t>
          </a:r>
        </a:p>
      </dgm:t>
    </dgm:pt>
    <dgm:pt modelId="{BCF9F5E7-29BD-4E8E-9FE7-ABE32B738EFB}" type="parTrans" cxnId="{77CB6CE2-1E94-49E1-8F3D-0E7BC951C923}">
      <dgm:prSet/>
      <dgm:spPr/>
      <dgm:t>
        <a:bodyPr/>
        <a:lstStyle/>
        <a:p>
          <a:endParaRPr lang="fr-FR" sz="1500"/>
        </a:p>
      </dgm:t>
    </dgm:pt>
    <dgm:pt modelId="{7391D6A6-8FD9-42E8-BF28-FB3B1E0DEE96}" type="sibTrans" cxnId="{77CB6CE2-1E94-49E1-8F3D-0E7BC951C923}">
      <dgm:prSet/>
      <dgm:spPr/>
      <dgm:t>
        <a:bodyPr/>
        <a:lstStyle/>
        <a:p>
          <a:endParaRPr lang="fr-FR" sz="1500"/>
        </a:p>
      </dgm:t>
    </dgm:pt>
    <dgm:pt modelId="{141D084E-B935-42B4-A433-83F6DFC1E813}">
      <dgm:prSet phldrT="[Texte]" custT="1"/>
      <dgm:spPr>
        <a:solidFill>
          <a:schemeClr val="bg1">
            <a:lumMod val="85000"/>
          </a:schemeClr>
        </a:solidFill>
      </dgm:spPr>
      <dgm:t>
        <a:bodyPr/>
        <a:lstStyle/>
        <a:p>
          <a:r>
            <a:rPr lang="fr-FR" sz="1500" dirty="0">
              <a:solidFill>
                <a:schemeClr val="tx1"/>
              </a:solidFill>
            </a:rPr>
            <a:t>Schema.org</a:t>
          </a:r>
          <a:endParaRPr lang="fr-FR" sz="1500" dirty="0"/>
        </a:p>
      </dgm:t>
    </dgm:pt>
    <dgm:pt modelId="{5056558A-96C9-4600-961C-0FD719CEC8D8}" type="parTrans" cxnId="{1ABF8EA0-F114-48D2-B02F-59873488357A}">
      <dgm:prSet/>
      <dgm:spPr/>
      <dgm:t>
        <a:bodyPr/>
        <a:lstStyle/>
        <a:p>
          <a:endParaRPr lang="fr-FR" sz="1500"/>
        </a:p>
      </dgm:t>
    </dgm:pt>
    <dgm:pt modelId="{D39B78BC-685B-4DC7-8987-BED049DEBE0C}" type="sibTrans" cxnId="{1ABF8EA0-F114-48D2-B02F-59873488357A}">
      <dgm:prSet/>
      <dgm:spPr/>
      <dgm:t>
        <a:bodyPr/>
        <a:lstStyle/>
        <a:p>
          <a:endParaRPr lang="fr-FR" sz="1500"/>
        </a:p>
      </dgm:t>
    </dgm:pt>
    <dgm:pt modelId="{559E28BE-6E45-46EC-90A9-0A74B074C0E6}">
      <dgm:prSet phldrT="[Texte]" custT="1"/>
      <dgm:spPr>
        <a:solidFill>
          <a:schemeClr val="bg1">
            <a:lumMod val="85000"/>
          </a:schemeClr>
        </a:solidFill>
      </dgm:spPr>
      <dgm:t>
        <a:bodyPr/>
        <a:lstStyle/>
        <a:p>
          <a:r>
            <a:rPr lang="en-US" sz="1500" b="1" i="0" dirty="0">
              <a:solidFill>
                <a:srgbClr val="FF0000"/>
              </a:solidFill>
            </a:rPr>
            <a:t>Automotive ontology</a:t>
          </a:r>
          <a:endParaRPr lang="fr-FR" sz="1500" b="1" dirty="0">
            <a:solidFill>
              <a:srgbClr val="FF0000"/>
            </a:solidFill>
          </a:endParaRPr>
        </a:p>
      </dgm:t>
    </dgm:pt>
    <dgm:pt modelId="{B04ADC46-07DA-4E4F-8751-49C28D891F7A}" type="parTrans" cxnId="{556BAA06-5125-4221-B118-0A3ABE17129C}">
      <dgm:prSet/>
      <dgm:spPr/>
      <dgm:t>
        <a:bodyPr/>
        <a:lstStyle/>
        <a:p>
          <a:endParaRPr lang="fr-FR" sz="1500"/>
        </a:p>
      </dgm:t>
    </dgm:pt>
    <dgm:pt modelId="{C7945BEB-8798-4986-8EC6-690D2E739D2B}" type="sibTrans" cxnId="{556BAA06-5125-4221-B118-0A3ABE17129C}">
      <dgm:prSet/>
      <dgm:spPr/>
      <dgm:t>
        <a:bodyPr/>
        <a:lstStyle/>
        <a:p>
          <a:endParaRPr lang="fr-FR" sz="1500"/>
        </a:p>
      </dgm:t>
    </dgm:pt>
    <dgm:pt modelId="{BF0B11AA-9F55-428A-9D7F-2233DB0C3BC7}">
      <dgm:prSet phldrT="[Texte]" custT="1"/>
      <dgm:spPr>
        <a:solidFill>
          <a:schemeClr val="bg1">
            <a:lumMod val="85000"/>
          </a:schemeClr>
        </a:solidFill>
      </dgm:spPr>
      <dgm:t>
        <a:bodyPr/>
        <a:lstStyle/>
        <a:p>
          <a:r>
            <a:rPr lang="fr-FR" sz="1500" dirty="0" err="1">
              <a:solidFill>
                <a:schemeClr val="tx1"/>
              </a:solidFill>
            </a:rPr>
            <a:t>Blockchain</a:t>
          </a:r>
          <a:endParaRPr lang="fr-FR" sz="1500" dirty="0">
            <a:solidFill>
              <a:schemeClr val="tx1"/>
            </a:solidFill>
          </a:endParaRPr>
        </a:p>
      </dgm:t>
    </dgm:pt>
    <dgm:pt modelId="{B6C65AEF-A04D-4421-8AF7-257D4CCC6F4F}" type="parTrans" cxnId="{9E695688-D992-49CD-AE00-6743A433848E}">
      <dgm:prSet/>
      <dgm:spPr/>
      <dgm:t>
        <a:bodyPr/>
        <a:lstStyle/>
        <a:p>
          <a:endParaRPr lang="fr-FR" sz="1500"/>
        </a:p>
      </dgm:t>
    </dgm:pt>
    <dgm:pt modelId="{1C78CEB3-8CF5-4C79-86B7-D3B6DA60EE72}" type="sibTrans" cxnId="{9E695688-D992-49CD-AE00-6743A433848E}">
      <dgm:prSet/>
      <dgm:spPr/>
      <dgm:t>
        <a:bodyPr/>
        <a:lstStyle/>
        <a:p>
          <a:endParaRPr lang="fr-FR" sz="1500"/>
        </a:p>
      </dgm:t>
    </dgm:pt>
    <dgm:pt modelId="{75A13E3F-5CE1-4D66-B164-42FC886ED638}">
      <dgm:prSet phldrT="[Texte]" custT="1"/>
      <dgm:spPr>
        <a:solidFill>
          <a:srgbClr val="0E5CA6"/>
        </a:solidFill>
      </dgm:spPr>
      <dgm:t>
        <a:bodyPr/>
        <a:lstStyle/>
        <a:p>
          <a:r>
            <a:rPr lang="fr-FR" sz="1500" dirty="0" err="1"/>
            <a:t>Community</a:t>
          </a:r>
          <a:r>
            <a:rPr lang="fr-FR" sz="1500" dirty="0"/>
            <a:t> Groups</a:t>
          </a:r>
        </a:p>
      </dgm:t>
    </dgm:pt>
    <dgm:pt modelId="{CEC451B9-3558-4A6D-8F21-4F9596169416}" type="sibTrans" cxnId="{5E6BA241-AF33-444E-B3A8-AEB6D07C565E}">
      <dgm:prSet/>
      <dgm:spPr/>
      <dgm:t>
        <a:bodyPr/>
        <a:lstStyle/>
        <a:p>
          <a:endParaRPr lang="fr-FR" sz="1500"/>
        </a:p>
      </dgm:t>
    </dgm:pt>
    <dgm:pt modelId="{B3745217-7FE2-445B-8674-AABEF482F3CD}" type="parTrans" cxnId="{5E6BA241-AF33-444E-B3A8-AEB6D07C565E}">
      <dgm:prSet/>
      <dgm:spPr/>
      <dgm:t>
        <a:bodyPr/>
        <a:lstStyle/>
        <a:p>
          <a:endParaRPr lang="fr-FR" sz="1500"/>
        </a:p>
      </dgm:t>
    </dgm:pt>
    <dgm:pt modelId="{7BD5F15A-D209-4820-A7CC-F87A71B7791A}">
      <dgm:prSet phldrT="[Texte]" custT="1"/>
      <dgm:spPr>
        <a:solidFill>
          <a:schemeClr val="bg1">
            <a:lumMod val="85000"/>
          </a:schemeClr>
        </a:solidFill>
      </dgm:spPr>
      <dgm:t>
        <a:bodyPr/>
        <a:lstStyle/>
        <a:p>
          <a:r>
            <a:rPr lang="fr-FR" sz="1500" dirty="0" err="1">
              <a:solidFill>
                <a:schemeClr val="tx1"/>
              </a:solidFill>
            </a:rPr>
            <a:t>Dataset</a:t>
          </a:r>
          <a:r>
            <a:rPr lang="fr-FR" sz="1500" dirty="0">
              <a:solidFill>
                <a:schemeClr val="tx1"/>
              </a:solidFill>
            </a:rPr>
            <a:t> Exchange</a:t>
          </a:r>
        </a:p>
      </dgm:t>
    </dgm:pt>
    <dgm:pt modelId="{DF5B1849-025E-4303-9C2C-FCB038A9F581}" type="parTrans" cxnId="{45F8EC0B-2427-4E89-9D4B-4147C4FF6F0A}">
      <dgm:prSet/>
      <dgm:spPr/>
      <dgm:t>
        <a:bodyPr/>
        <a:lstStyle/>
        <a:p>
          <a:endParaRPr lang="fr-FR" sz="1500"/>
        </a:p>
      </dgm:t>
    </dgm:pt>
    <dgm:pt modelId="{2C1697FA-C17C-4E2B-97D6-1EC4C4BFBADD}" type="sibTrans" cxnId="{45F8EC0B-2427-4E89-9D4B-4147C4FF6F0A}">
      <dgm:prSet/>
      <dgm:spPr/>
      <dgm:t>
        <a:bodyPr/>
        <a:lstStyle/>
        <a:p>
          <a:endParaRPr lang="fr-FR" sz="1500"/>
        </a:p>
      </dgm:t>
    </dgm:pt>
    <dgm:pt modelId="{930ADC00-1EDE-4F0F-B381-CB0E5A477236}">
      <dgm:prSet phldrT="[Texte]" custT="1"/>
      <dgm:spPr>
        <a:solidFill>
          <a:schemeClr val="bg1">
            <a:lumMod val="85000"/>
          </a:schemeClr>
        </a:solidFill>
      </dgm:spPr>
      <dgm:t>
        <a:bodyPr/>
        <a:lstStyle/>
        <a:p>
          <a:r>
            <a:rPr lang="fr-FR" sz="1500" dirty="0">
              <a:solidFill>
                <a:schemeClr val="tx1"/>
              </a:solidFill>
            </a:rPr>
            <a:t>Web of </a:t>
          </a:r>
          <a:r>
            <a:rPr lang="fr-FR" sz="1500" dirty="0" err="1">
              <a:solidFill>
                <a:schemeClr val="tx1"/>
              </a:solidFill>
            </a:rPr>
            <a:t>Things</a:t>
          </a:r>
          <a:endParaRPr lang="fr-FR" sz="1500" dirty="0">
            <a:solidFill>
              <a:schemeClr val="tx1"/>
            </a:solidFill>
          </a:endParaRPr>
        </a:p>
      </dgm:t>
    </dgm:pt>
    <dgm:pt modelId="{5DD74F5A-41B6-47A1-8FEB-330C18B4F062}" type="parTrans" cxnId="{84EBDBBC-BDE9-49E0-9637-592769ED053F}">
      <dgm:prSet/>
      <dgm:spPr/>
      <dgm:t>
        <a:bodyPr/>
        <a:lstStyle/>
        <a:p>
          <a:endParaRPr lang="fr-FR" sz="1500"/>
        </a:p>
      </dgm:t>
    </dgm:pt>
    <dgm:pt modelId="{10329FE2-F157-4300-B66A-F471CDB18FE5}" type="sibTrans" cxnId="{84EBDBBC-BDE9-49E0-9637-592769ED053F}">
      <dgm:prSet/>
      <dgm:spPr/>
      <dgm:t>
        <a:bodyPr/>
        <a:lstStyle/>
        <a:p>
          <a:endParaRPr lang="fr-FR" sz="1500"/>
        </a:p>
      </dgm:t>
    </dgm:pt>
    <dgm:pt modelId="{1A241AB1-275B-41C2-BB7C-FACAEBA99712}">
      <dgm:prSet phldrT="[Texte]" custT="1"/>
      <dgm:spPr>
        <a:solidFill>
          <a:srgbClr val="0E5CA6"/>
        </a:solidFill>
      </dgm:spPr>
      <dgm:t>
        <a:bodyPr/>
        <a:lstStyle/>
        <a:p>
          <a:r>
            <a:rPr lang="fr-FR" sz="1500" dirty="0" err="1"/>
            <a:t>Working</a:t>
          </a:r>
          <a:r>
            <a:rPr lang="fr-FR" sz="1500" dirty="0"/>
            <a:t> Groups</a:t>
          </a:r>
        </a:p>
      </dgm:t>
    </dgm:pt>
    <dgm:pt modelId="{2D2EEAB0-85A3-4AA4-99DD-E4AAFD560AF4}" type="parTrans" cxnId="{BBC1E797-DFB1-44B0-81C2-8BDA06241CC7}">
      <dgm:prSet/>
      <dgm:spPr/>
      <dgm:t>
        <a:bodyPr/>
        <a:lstStyle/>
        <a:p>
          <a:endParaRPr lang="fr-FR" sz="1500"/>
        </a:p>
      </dgm:t>
    </dgm:pt>
    <dgm:pt modelId="{B68F0AB2-423C-47C3-A093-87031A52A5E6}" type="sibTrans" cxnId="{BBC1E797-DFB1-44B0-81C2-8BDA06241CC7}">
      <dgm:prSet/>
      <dgm:spPr/>
      <dgm:t>
        <a:bodyPr/>
        <a:lstStyle/>
        <a:p>
          <a:endParaRPr lang="fr-FR" sz="1500"/>
        </a:p>
      </dgm:t>
    </dgm:pt>
    <dgm:pt modelId="{38F3AA2C-89AB-48B4-9849-0FAC80CC4941}">
      <dgm:prSet phldrT="[Texte]" custT="1"/>
      <dgm:spPr>
        <a:solidFill>
          <a:schemeClr val="bg1">
            <a:lumMod val="85000"/>
          </a:schemeClr>
        </a:solidFill>
      </dgm:spPr>
      <dgm:t>
        <a:bodyPr/>
        <a:lstStyle/>
        <a:p>
          <a:r>
            <a:rPr lang="fr-FR" sz="1500" b="1" dirty="0">
              <a:solidFill>
                <a:srgbClr val="FF0000"/>
              </a:solidFill>
            </a:rPr>
            <a:t>Web </a:t>
          </a:r>
          <a:br>
            <a:rPr lang="fr-FR" sz="1500" b="1" dirty="0">
              <a:solidFill>
                <a:srgbClr val="FF0000"/>
              </a:solidFill>
            </a:rPr>
          </a:br>
          <a:r>
            <a:rPr lang="fr-FR" sz="1500" b="1" dirty="0">
              <a:solidFill>
                <a:srgbClr val="FF0000"/>
              </a:solidFill>
            </a:rPr>
            <a:t>of</a:t>
          </a:r>
          <a:br>
            <a:rPr lang="fr-FR" sz="1500" b="1" dirty="0">
              <a:solidFill>
                <a:srgbClr val="FF0000"/>
              </a:solidFill>
            </a:rPr>
          </a:br>
          <a:r>
            <a:rPr lang="fr-FR" sz="1500" b="1" dirty="0" err="1">
              <a:solidFill>
                <a:srgbClr val="FF0000"/>
              </a:solidFill>
            </a:rPr>
            <a:t>Things</a:t>
          </a:r>
          <a:r>
            <a:rPr lang="fr-FR" sz="1500" b="1" dirty="0">
              <a:solidFill>
                <a:srgbClr val="FF0000"/>
              </a:solidFill>
            </a:rPr>
            <a:t> </a:t>
          </a:r>
        </a:p>
      </dgm:t>
    </dgm:pt>
    <dgm:pt modelId="{64FF6026-9F95-465A-8032-AE5A5EB32ADE}" type="parTrans" cxnId="{E6CA53D5-DD05-401A-ABA4-81C17E07CA52}">
      <dgm:prSet/>
      <dgm:spPr/>
      <dgm:t>
        <a:bodyPr/>
        <a:lstStyle/>
        <a:p>
          <a:endParaRPr lang="fr-FR" sz="1500"/>
        </a:p>
      </dgm:t>
    </dgm:pt>
    <dgm:pt modelId="{5B07E2B9-DFDB-4E13-A00A-AEC99A6C994E}" type="sibTrans" cxnId="{E6CA53D5-DD05-401A-ABA4-81C17E07CA52}">
      <dgm:prSet/>
      <dgm:spPr/>
      <dgm:t>
        <a:bodyPr/>
        <a:lstStyle/>
        <a:p>
          <a:endParaRPr lang="fr-FR" sz="1500"/>
        </a:p>
      </dgm:t>
    </dgm:pt>
    <dgm:pt modelId="{0990DDE8-707A-421B-A418-8CFB52E34F83}">
      <dgm:prSet phldrT="[Texte]" custT="1"/>
      <dgm:spPr>
        <a:solidFill>
          <a:schemeClr val="bg1">
            <a:lumMod val="85000"/>
          </a:schemeClr>
        </a:solidFill>
      </dgm:spPr>
      <dgm:t>
        <a:bodyPr/>
        <a:lstStyle/>
        <a:p>
          <a:r>
            <a:rPr lang="fr-FR" sz="1500" b="1" dirty="0">
              <a:solidFill>
                <a:srgbClr val="FF0000"/>
              </a:solidFill>
            </a:rPr>
            <a:t>Spatial Data on the Web</a:t>
          </a:r>
        </a:p>
      </dgm:t>
    </dgm:pt>
    <dgm:pt modelId="{29CD12BB-82FF-4C01-A85B-B3AD9AEDCC27}" type="parTrans" cxnId="{A138D313-8E4F-4D1C-849C-B824307FF98E}">
      <dgm:prSet/>
      <dgm:spPr/>
      <dgm:t>
        <a:bodyPr/>
        <a:lstStyle/>
        <a:p>
          <a:endParaRPr lang="fr-FR" sz="1500"/>
        </a:p>
      </dgm:t>
    </dgm:pt>
    <dgm:pt modelId="{3878C8EF-08ED-4B39-9603-7A6613116C5F}" type="sibTrans" cxnId="{A138D313-8E4F-4D1C-849C-B824307FF98E}">
      <dgm:prSet/>
      <dgm:spPr/>
      <dgm:t>
        <a:bodyPr/>
        <a:lstStyle/>
        <a:p>
          <a:endParaRPr lang="fr-FR" sz="1500"/>
        </a:p>
      </dgm:t>
    </dgm:pt>
    <dgm:pt modelId="{CA544C4D-A481-4523-9FD4-A6C15C5204BC}" type="pres">
      <dgm:prSet presAssocID="{ED6F6346-B9A7-4378-B883-360764C5FBE4}" presName="Name0" presStyleCnt="0">
        <dgm:presLayoutVars>
          <dgm:chPref val="1"/>
          <dgm:dir/>
          <dgm:animOne val="branch"/>
          <dgm:animLvl val="lvl"/>
          <dgm:resizeHandles/>
        </dgm:presLayoutVars>
      </dgm:prSet>
      <dgm:spPr/>
      <dgm:t>
        <a:bodyPr/>
        <a:lstStyle/>
        <a:p>
          <a:endParaRPr lang="fr-FR"/>
        </a:p>
      </dgm:t>
    </dgm:pt>
    <dgm:pt modelId="{1CFEBBA5-0DF6-4442-8BB0-C80F49CE8872}" type="pres">
      <dgm:prSet presAssocID="{76C53CF3-A902-4F06-9B09-F714072880D9}" presName="vertOne" presStyleCnt="0"/>
      <dgm:spPr/>
    </dgm:pt>
    <dgm:pt modelId="{BC645FA6-65A8-4CEE-B77B-09C05CD710BF}" type="pres">
      <dgm:prSet presAssocID="{76C53CF3-A902-4F06-9B09-F714072880D9}" presName="txOne" presStyleLbl="node0" presStyleIdx="0" presStyleCnt="1" custScaleY="91941">
        <dgm:presLayoutVars>
          <dgm:chPref val="3"/>
        </dgm:presLayoutVars>
      </dgm:prSet>
      <dgm:spPr/>
      <dgm:t>
        <a:bodyPr/>
        <a:lstStyle/>
        <a:p>
          <a:endParaRPr lang="fr-FR"/>
        </a:p>
      </dgm:t>
    </dgm:pt>
    <dgm:pt modelId="{9DA52302-0319-4B03-B113-8092F872CB64}" type="pres">
      <dgm:prSet presAssocID="{76C53CF3-A902-4F06-9B09-F714072880D9}" presName="parTransOne" presStyleCnt="0"/>
      <dgm:spPr/>
    </dgm:pt>
    <dgm:pt modelId="{7B875ADE-7EC0-4BDC-BE59-725A7DAD4CC1}" type="pres">
      <dgm:prSet presAssocID="{76C53CF3-A902-4F06-9B09-F714072880D9}" presName="horzOne" presStyleCnt="0"/>
      <dgm:spPr/>
    </dgm:pt>
    <dgm:pt modelId="{435EC008-0047-42C1-ADA1-CB6EFAE4E891}" type="pres">
      <dgm:prSet presAssocID="{6C1B7558-478E-4A7D-BFF6-BF0F6E6229E1}" presName="vertTwo" presStyleCnt="0"/>
      <dgm:spPr/>
    </dgm:pt>
    <dgm:pt modelId="{C306CFC8-CA0E-4C8D-B6F1-FB1DD533F198}" type="pres">
      <dgm:prSet presAssocID="{6C1B7558-478E-4A7D-BFF6-BF0F6E6229E1}" presName="txTwo" presStyleLbl="node2" presStyleIdx="0" presStyleCnt="3" custScaleY="27951">
        <dgm:presLayoutVars>
          <dgm:chPref val="3"/>
        </dgm:presLayoutVars>
      </dgm:prSet>
      <dgm:spPr/>
      <dgm:t>
        <a:bodyPr/>
        <a:lstStyle/>
        <a:p>
          <a:endParaRPr lang="fr-FR"/>
        </a:p>
      </dgm:t>
    </dgm:pt>
    <dgm:pt modelId="{9B465C2B-6EDC-4E3A-9DA6-CBAD6DC301FC}" type="pres">
      <dgm:prSet presAssocID="{6C1B7558-478E-4A7D-BFF6-BF0F6E6229E1}" presName="parTransTwo" presStyleCnt="0"/>
      <dgm:spPr/>
    </dgm:pt>
    <dgm:pt modelId="{427508E3-17E9-4E63-8516-EA85FD9B3C66}" type="pres">
      <dgm:prSet presAssocID="{6C1B7558-478E-4A7D-BFF6-BF0F6E6229E1}" presName="horzTwo" presStyleCnt="0"/>
      <dgm:spPr/>
    </dgm:pt>
    <dgm:pt modelId="{DB031040-9768-43E8-ABF2-F11E1E1FC3C6}" type="pres">
      <dgm:prSet presAssocID="{7BD5F15A-D209-4820-A7CC-F87A71B7791A}" presName="vertThree" presStyleCnt="0"/>
      <dgm:spPr/>
    </dgm:pt>
    <dgm:pt modelId="{8A2F8D71-5962-4868-81F9-60C804629AC6}" type="pres">
      <dgm:prSet presAssocID="{7BD5F15A-D209-4820-A7CC-F87A71B7791A}" presName="txThree" presStyleLbl="node3" presStyleIdx="0" presStyleCnt="9">
        <dgm:presLayoutVars>
          <dgm:chPref val="3"/>
        </dgm:presLayoutVars>
      </dgm:prSet>
      <dgm:spPr/>
      <dgm:t>
        <a:bodyPr/>
        <a:lstStyle/>
        <a:p>
          <a:endParaRPr lang="fr-FR"/>
        </a:p>
      </dgm:t>
    </dgm:pt>
    <dgm:pt modelId="{5772B642-7DBC-43A6-B390-55FCBF49EAEA}" type="pres">
      <dgm:prSet presAssocID="{7BD5F15A-D209-4820-A7CC-F87A71B7791A}" presName="horzThree" presStyleCnt="0"/>
      <dgm:spPr/>
    </dgm:pt>
    <dgm:pt modelId="{3EE9A08E-394A-4622-9EC9-D4199882A195}" type="pres">
      <dgm:prSet presAssocID="{2C1697FA-C17C-4E2B-97D6-1EC4C4BFBADD}" presName="sibSpaceThree" presStyleCnt="0"/>
      <dgm:spPr/>
    </dgm:pt>
    <dgm:pt modelId="{AF886C41-32E1-4FEE-95C4-5596CCA593E3}" type="pres">
      <dgm:prSet presAssocID="{930ADC00-1EDE-4F0F-B381-CB0E5A477236}" presName="vertThree" presStyleCnt="0"/>
      <dgm:spPr/>
    </dgm:pt>
    <dgm:pt modelId="{4EA6EA5A-341C-45E9-BAA6-22C15A20E9D1}" type="pres">
      <dgm:prSet presAssocID="{930ADC00-1EDE-4F0F-B381-CB0E5A477236}" presName="txThree" presStyleLbl="node3" presStyleIdx="1" presStyleCnt="9">
        <dgm:presLayoutVars>
          <dgm:chPref val="3"/>
        </dgm:presLayoutVars>
      </dgm:prSet>
      <dgm:spPr/>
      <dgm:t>
        <a:bodyPr/>
        <a:lstStyle/>
        <a:p>
          <a:endParaRPr lang="fr-FR"/>
        </a:p>
      </dgm:t>
    </dgm:pt>
    <dgm:pt modelId="{019B244E-A51F-42AA-A3F1-50CC8526FA80}" type="pres">
      <dgm:prSet presAssocID="{930ADC00-1EDE-4F0F-B381-CB0E5A477236}" presName="horzThree" presStyleCnt="0"/>
      <dgm:spPr/>
    </dgm:pt>
    <dgm:pt modelId="{17E25916-9627-406B-B262-427D76F25A45}" type="pres">
      <dgm:prSet presAssocID="{10329FE2-F157-4300-B66A-F471CDB18FE5}" presName="sibSpaceThree" presStyleCnt="0"/>
      <dgm:spPr/>
    </dgm:pt>
    <dgm:pt modelId="{0E248734-056D-4BFF-92DC-E1DFAA1DE008}" type="pres">
      <dgm:prSet presAssocID="{0990DDE8-707A-421B-A418-8CFB52E34F83}" presName="vertThree" presStyleCnt="0"/>
      <dgm:spPr/>
    </dgm:pt>
    <dgm:pt modelId="{EE77CD7E-69F5-481E-A4BB-DE0D1BB7F9F4}" type="pres">
      <dgm:prSet presAssocID="{0990DDE8-707A-421B-A418-8CFB52E34F83}" presName="txThree" presStyleLbl="node3" presStyleIdx="2" presStyleCnt="9">
        <dgm:presLayoutVars>
          <dgm:chPref val="3"/>
        </dgm:presLayoutVars>
      </dgm:prSet>
      <dgm:spPr/>
      <dgm:t>
        <a:bodyPr/>
        <a:lstStyle/>
        <a:p>
          <a:endParaRPr lang="fr-FR"/>
        </a:p>
      </dgm:t>
    </dgm:pt>
    <dgm:pt modelId="{865731F3-F5BC-4980-982F-D268D40BA225}" type="pres">
      <dgm:prSet presAssocID="{0990DDE8-707A-421B-A418-8CFB52E34F83}" presName="horzThree" presStyleCnt="0"/>
      <dgm:spPr/>
    </dgm:pt>
    <dgm:pt modelId="{CE1F489B-710C-46F4-809A-A335D7CD06A7}" type="pres">
      <dgm:prSet presAssocID="{5F3AD797-8127-4CAB-A9C1-08A7597C342D}" presName="sibSpaceTwo" presStyleCnt="0"/>
      <dgm:spPr/>
    </dgm:pt>
    <dgm:pt modelId="{1CA1DC8D-2A3F-4546-9532-286B492BF69B}" type="pres">
      <dgm:prSet presAssocID="{1A241AB1-275B-41C2-BB7C-FACAEBA99712}" presName="vertTwo" presStyleCnt="0"/>
      <dgm:spPr/>
    </dgm:pt>
    <dgm:pt modelId="{E3116B83-3909-4F8A-A34B-052A3465C126}" type="pres">
      <dgm:prSet presAssocID="{1A241AB1-275B-41C2-BB7C-FACAEBA99712}" presName="txTwo" presStyleLbl="node2" presStyleIdx="1" presStyleCnt="3" custScaleY="27951">
        <dgm:presLayoutVars>
          <dgm:chPref val="3"/>
        </dgm:presLayoutVars>
      </dgm:prSet>
      <dgm:spPr/>
      <dgm:t>
        <a:bodyPr/>
        <a:lstStyle/>
        <a:p>
          <a:endParaRPr lang="fr-FR"/>
        </a:p>
      </dgm:t>
    </dgm:pt>
    <dgm:pt modelId="{1D7F1D4B-096B-4BB1-ACEE-A366A1BADBD1}" type="pres">
      <dgm:prSet presAssocID="{1A241AB1-275B-41C2-BB7C-FACAEBA99712}" presName="parTransTwo" presStyleCnt="0"/>
      <dgm:spPr/>
    </dgm:pt>
    <dgm:pt modelId="{F12A9865-8B5C-4370-9A0B-D27FCD82477B}" type="pres">
      <dgm:prSet presAssocID="{1A241AB1-275B-41C2-BB7C-FACAEBA99712}" presName="horzTwo" presStyleCnt="0"/>
      <dgm:spPr/>
    </dgm:pt>
    <dgm:pt modelId="{4FB041D6-7F92-44D4-B96B-70CFD41D845E}" type="pres">
      <dgm:prSet presAssocID="{E45C961E-E5C7-445F-96B3-5E2BA6AF2DF7}" presName="vertThree" presStyleCnt="0"/>
      <dgm:spPr/>
    </dgm:pt>
    <dgm:pt modelId="{F3862955-E1CC-4954-A185-8DDFCAA02524}" type="pres">
      <dgm:prSet presAssocID="{E45C961E-E5C7-445F-96B3-5E2BA6AF2DF7}" presName="txThree" presStyleLbl="node3" presStyleIdx="3" presStyleCnt="9">
        <dgm:presLayoutVars>
          <dgm:chPref val="3"/>
        </dgm:presLayoutVars>
      </dgm:prSet>
      <dgm:spPr/>
      <dgm:t>
        <a:bodyPr/>
        <a:lstStyle/>
        <a:p>
          <a:endParaRPr lang="fr-FR"/>
        </a:p>
      </dgm:t>
    </dgm:pt>
    <dgm:pt modelId="{DD90E449-0C09-43E0-A51D-FBF70DE590A0}" type="pres">
      <dgm:prSet presAssocID="{E45C961E-E5C7-445F-96B3-5E2BA6AF2DF7}" presName="horzThree" presStyleCnt="0"/>
      <dgm:spPr/>
    </dgm:pt>
    <dgm:pt modelId="{6818E796-B888-4A66-A904-F1790BDF50B2}" type="pres">
      <dgm:prSet presAssocID="{22F8450B-A595-452E-A1A8-3246E528A835}" presName="sibSpaceThree" presStyleCnt="0"/>
      <dgm:spPr/>
    </dgm:pt>
    <dgm:pt modelId="{0D7131C8-09B4-4EF4-ABA8-EF74861D1680}" type="pres">
      <dgm:prSet presAssocID="{AD180255-1C4F-448A-907E-2F6D4D8FAF3C}" presName="vertThree" presStyleCnt="0"/>
      <dgm:spPr/>
    </dgm:pt>
    <dgm:pt modelId="{2C3E824E-A30B-479F-821E-3EF0121C71F9}" type="pres">
      <dgm:prSet presAssocID="{AD180255-1C4F-448A-907E-2F6D4D8FAF3C}" presName="txThree" presStyleLbl="node3" presStyleIdx="4" presStyleCnt="9">
        <dgm:presLayoutVars>
          <dgm:chPref val="3"/>
        </dgm:presLayoutVars>
      </dgm:prSet>
      <dgm:spPr/>
      <dgm:t>
        <a:bodyPr/>
        <a:lstStyle/>
        <a:p>
          <a:endParaRPr lang="fr-FR"/>
        </a:p>
      </dgm:t>
    </dgm:pt>
    <dgm:pt modelId="{60B9718F-C792-4E80-99BF-8D706E179B60}" type="pres">
      <dgm:prSet presAssocID="{AD180255-1C4F-448A-907E-2F6D4D8FAF3C}" presName="horzThree" presStyleCnt="0"/>
      <dgm:spPr/>
    </dgm:pt>
    <dgm:pt modelId="{D91320E5-1E66-410C-89BE-503CD8D5E352}" type="pres">
      <dgm:prSet presAssocID="{7391D6A6-8FD9-42E8-BF28-FB3B1E0DEE96}" presName="sibSpaceThree" presStyleCnt="0"/>
      <dgm:spPr/>
    </dgm:pt>
    <dgm:pt modelId="{C7F74483-95E1-479D-B383-835CE5CA5E5B}" type="pres">
      <dgm:prSet presAssocID="{38F3AA2C-89AB-48B4-9849-0FAC80CC4941}" presName="vertThree" presStyleCnt="0"/>
      <dgm:spPr/>
    </dgm:pt>
    <dgm:pt modelId="{0E563CB9-FC84-4F8E-BC81-81DF64B37554}" type="pres">
      <dgm:prSet presAssocID="{38F3AA2C-89AB-48B4-9849-0FAC80CC4941}" presName="txThree" presStyleLbl="node3" presStyleIdx="5" presStyleCnt="9">
        <dgm:presLayoutVars>
          <dgm:chPref val="3"/>
        </dgm:presLayoutVars>
      </dgm:prSet>
      <dgm:spPr/>
      <dgm:t>
        <a:bodyPr/>
        <a:lstStyle/>
        <a:p>
          <a:endParaRPr lang="fr-FR"/>
        </a:p>
      </dgm:t>
    </dgm:pt>
    <dgm:pt modelId="{00400146-761E-4EC2-82D9-BF2928CDDE00}" type="pres">
      <dgm:prSet presAssocID="{38F3AA2C-89AB-48B4-9849-0FAC80CC4941}" presName="horzThree" presStyleCnt="0"/>
      <dgm:spPr/>
    </dgm:pt>
    <dgm:pt modelId="{29C0652C-4CB9-4118-BE23-6F8F3530787C}" type="pres">
      <dgm:prSet presAssocID="{B68F0AB2-423C-47C3-A093-87031A52A5E6}" presName="sibSpaceTwo" presStyleCnt="0"/>
      <dgm:spPr/>
    </dgm:pt>
    <dgm:pt modelId="{C9EDCD5D-1370-4870-83EF-0005FC1C8C9B}" type="pres">
      <dgm:prSet presAssocID="{75A13E3F-5CE1-4D66-B164-42FC886ED638}" presName="vertTwo" presStyleCnt="0"/>
      <dgm:spPr/>
    </dgm:pt>
    <dgm:pt modelId="{EA283F3F-E195-4CA0-82A3-7C16BDE05923}" type="pres">
      <dgm:prSet presAssocID="{75A13E3F-5CE1-4D66-B164-42FC886ED638}" presName="txTwo" presStyleLbl="node2" presStyleIdx="2" presStyleCnt="3" custScaleY="27951">
        <dgm:presLayoutVars>
          <dgm:chPref val="3"/>
        </dgm:presLayoutVars>
      </dgm:prSet>
      <dgm:spPr/>
      <dgm:t>
        <a:bodyPr/>
        <a:lstStyle/>
        <a:p>
          <a:endParaRPr lang="fr-FR"/>
        </a:p>
      </dgm:t>
    </dgm:pt>
    <dgm:pt modelId="{C1C951E7-1C48-478A-9A9E-8BB67FE12BA6}" type="pres">
      <dgm:prSet presAssocID="{75A13E3F-5CE1-4D66-B164-42FC886ED638}" presName="parTransTwo" presStyleCnt="0"/>
      <dgm:spPr/>
    </dgm:pt>
    <dgm:pt modelId="{C8829C61-FD41-45E2-9FD2-5D0146F37E76}" type="pres">
      <dgm:prSet presAssocID="{75A13E3F-5CE1-4D66-B164-42FC886ED638}" presName="horzTwo" presStyleCnt="0"/>
      <dgm:spPr/>
    </dgm:pt>
    <dgm:pt modelId="{223F5366-886D-4711-A196-C1D1DBBE575C}" type="pres">
      <dgm:prSet presAssocID="{141D084E-B935-42B4-A433-83F6DFC1E813}" presName="vertThree" presStyleCnt="0"/>
      <dgm:spPr/>
    </dgm:pt>
    <dgm:pt modelId="{5CB08F7A-33A2-482F-8FD0-32BDFD30DCB2}" type="pres">
      <dgm:prSet presAssocID="{141D084E-B935-42B4-A433-83F6DFC1E813}" presName="txThree" presStyleLbl="node3" presStyleIdx="6" presStyleCnt="9">
        <dgm:presLayoutVars>
          <dgm:chPref val="3"/>
        </dgm:presLayoutVars>
      </dgm:prSet>
      <dgm:spPr/>
      <dgm:t>
        <a:bodyPr/>
        <a:lstStyle/>
        <a:p>
          <a:endParaRPr lang="fr-FR"/>
        </a:p>
      </dgm:t>
    </dgm:pt>
    <dgm:pt modelId="{841383A5-BB94-4ECC-9AF9-3A10DAE31B93}" type="pres">
      <dgm:prSet presAssocID="{141D084E-B935-42B4-A433-83F6DFC1E813}" presName="horzThree" presStyleCnt="0"/>
      <dgm:spPr/>
    </dgm:pt>
    <dgm:pt modelId="{73C8117D-BA17-4989-9861-1CE72FFAFD1C}" type="pres">
      <dgm:prSet presAssocID="{D39B78BC-685B-4DC7-8987-BED049DEBE0C}" presName="sibSpaceThree" presStyleCnt="0"/>
      <dgm:spPr/>
    </dgm:pt>
    <dgm:pt modelId="{A6EF455E-0820-43FD-A07C-4D7D120B03CD}" type="pres">
      <dgm:prSet presAssocID="{BF0B11AA-9F55-428A-9D7F-2233DB0C3BC7}" presName="vertThree" presStyleCnt="0"/>
      <dgm:spPr/>
    </dgm:pt>
    <dgm:pt modelId="{C7122110-C490-40D6-9017-49F2F0CEC1DE}" type="pres">
      <dgm:prSet presAssocID="{BF0B11AA-9F55-428A-9D7F-2233DB0C3BC7}" presName="txThree" presStyleLbl="node3" presStyleIdx="7" presStyleCnt="9">
        <dgm:presLayoutVars>
          <dgm:chPref val="3"/>
        </dgm:presLayoutVars>
      </dgm:prSet>
      <dgm:spPr/>
      <dgm:t>
        <a:bodyPr/>
        <a:lstStyle/>
        <a:p>
          <a:endParaRPr lang="fr-FR"/>
        </a:p>
      </dgm:t>
    </dgm:pt>
    <dgm:pt modelId="{099C33CB-328C-4E09-87AF-10864D767ECE}" type="pres">
      <dgm:prSet presAssocID="{BF0B11AA-9F55-428A-9D7F-2233DB0C3BC7}" presName="horzThree" presStyleCnt="0"/>
      <dgm:spPr/>
    </dgm:pt>
    <dgm:pt modelId="{D98A889E-C64A-4A1C-A1B0-0A116A9CD52C}" type="pres">
      <dgm:prSet presAssocID="{1C78CEB3-8CF5-4C79-86B7-D3B6DA60EE72}" presName="sibSpaceThree" presStyleCnt="0"/>
      <dgm:spPr/>
    </dgm:pt>
    <dgm:pt modelId="{184EB6F2-B1FE-43E8-A28D-F7585C506C10}" type="pres">
      <dgm:prSet presAssocID="{559E28BE-6E45-46EC-90A9-0A74B074C0E6}" presName="vertThree" presStyleCnt="0"/>
      <dgm:spPr/>
    </dgm:pt>
    <dgm:pt modelId="{0FC4582B-55DC-4F1E-80F5-0409F5B7E929}" type="pres">
      <dgm:prSet presAssocID="{559E28BE-6E45-46EC-90A9-0A74B074C0E6}" presName="txThree" presStyleLbl="node3" presStyleIdx="8" presStyleCnt="9" custScaleX="120062">
        <dgm:presLayoutVars>
          <dgm:chPref val="3"/>
        </dgm:presLayoutVars>
      </dgm:prSet>
      <dgm:spPr/>
      <dgm:t>
        <a:bodyPr/>
        <a:lstStyle/>
        <a:p>
          <a:endParaRPr lang="fr-FR"/>
        </a:p>
      </dgm:t>
    </dgm:pt>
    <dgm:pt modelId="{2781504F-47CB-447B-87A4-A0D4EBFDB24E}" type="pres">
      <dgm:prSet presAssocID="{559E28BE-6E45-46EC-90A9-0A74B074C0E6}" presName="horzThree" presStyleCnt="0"/>
      <dgm:spPr/>
    </dgm:pt>
  </dgm:ptLst>
  <dgm:cxnLst>
    <dgm:cxn modelId="{B971420C-5C9E-425E-9E9E-4B71D06F5B8C}" srcId="{1A241AB1-275B-41C2-BB7C-FACAEBA99712}" destId="{E45C961E-E5C7-445F-96B3-5E2BA6AF2DF7}" srcOrd="0" destOrd="0" parTransId="{E157CF37-D25B-449B-9C52-158EE2CCC0D7}" sibTransId="{22F8450B-A595-452E-A1A8-3246E528A835}"/>
    <dgm:cxn modelId="{5DE06085-57E5-4DD5-843E-96C77D156126}" type="presOf" srcId="{75A13E3F-5CE1-4D66-B164-42FC886ED638}" destId="{EA283F3F-E195-4CA0-82A3-7C16BDE05923}" srcOrd="0" destOrd="0" presId="urn:microsoft.com/office/officeart/2005/8/layout/hierarchy4"/>
    <dgm:cxn modelId="{9E695688-D992-49CD-AE00-6743A433848E}" srcId="{75A13E3F-5CE1-4D66-B164-42FC886ED638}" destId="{BF0B11AA-9F55-428A-9D7F-2233DB0C3BC7}" srcOrd="1" destOrd="0" parTransId="{B6C65AEF-A04D-4421-8AF7-257D4CCC6F4F}" sibTransId="{1C78CEB3-8CF5-4C79-86B7-D3B6DA60EE72}"/>
    <dgm:cxn modelId="{C2BE42DD-5E93-4428-B6BD-19CCD99FB931}" type="presOf" srcId="{ED6F6346-B9A7-4378-B883-360764C5FBE4}" destId="{CA544C4D-A481-4523-9FD4-A6C15C5204BC}" srcOrd="0" destOrd="0" presId="urn:microsoft.com/office/officeart/2005/8/layout/hierarchy4"/>
    <dgm:cxn modelId="{20B46A5B-20FC-4C5C-B22F-BD5FC0A3387B}" type="presOf" srcId="{7BD5F15A-D209-4820-A7CC-F87A71B7791A}" destId="{8A2F8D71-5962-4868-81F9-60C804629AC6}" srcOrd="0" destOrd="0" presId="urn:microsoft.com/office/officeart/2005/8/layout/hierarchy4"/>
    <dgm:cxn modelId="{77CB6CE2-1E94-49E1-8F3D-0E7BC951C923}" srcId="{1A241AB1-275B-41C2-BB7C-FACAEBA99712}" destId="{AD180255-1C4F-448A-907E-2F6D4D8FAF3C}" srcOrd="1" destOrd="0" parTransId="{BCF9F5E7-29BD-4E8E-9FE7-ABE32B738EFB}" sibTransId="{7391D6A6-8FD9-42E8-BF28-FB3B1E0DEE96}"/>
    <dgm:cxn modelId="{84EBDBBC-BDE9-49E0-9637-592769ED053F}" srcId="{6C1B7558-478E-4A7D-BFF6-BF0F6E6229E1}" destId="{930ADC00-1EDE-4F0F-B381-CB0E5A477236}" srcOrd="1" destOrd="0" parTransId="{5DD74F5A-41B6-47A1-8FEB-330C18B4F062}" sibTransId="{10329FE2-F157-4300-B66A-F471CDB18FE5}"/>
    <dgm:cxn modelId="{3E7BDA30-A8B3-4140-8653-297819E3A0B0}" type="presOf" srcId="{141D084E-B935-42B4-A433-83F6DFC1E813}" destId="{5CB08F7A-33A2-482F-8FD0-32BDFD30DCB2}" srcOrd="0" destOrd="0" presId="urn:microsoft.com/office/officeart/2005/8/layout/hierarchy4"/>
    <dgm:cxn modelId="{53244AAE-3FBF-4256-986D-5E0FEFDE7B69}" type="presOf" srcId="{0990DDE8-707A-421B-A418-8CFB52E34F83}" destId="{EE77CD7E-69F5-481E-A4BB-DE0D1BB7F9F4}" srcOrd="0" destOrd="0" presId="urn:microsoft.com/office/officeart/2005/8/layout/hierarchy4"/>
    <dgm:cxn modelId="{E6CA53D5-DD05-401A-ABA4-81C17E07CA52}" srcId="{1A241AB1-275B-41C2-BB7C-FACAEBA99712}" destId="{38F3AA2C-89AB-48B4-9849-0FAC80CC4941}" srcOrd="2" destOrd="0" parTransId="{64FF6026-9F95-465A-8032-AE5A5EB32ADE}" sibTransId="{5B07E2B9-DFDB-4E13-A00A-AEC99A6C994E}"/>
    <dgm:cxn modelId="{5F68C881-1BC3-4A6C-8412-52DD590BB86E}" type="presOf" srcId="{930ADC00-1EDE-4F0F-B381-CB0E5A477236}" destId="{4EA6EA5A-341C-45E9-BAA6-22C15A20E9D1}" srcOrd="0" destOrd="0" presId="urn:microsoft.com/office/officeart/2005/8/layout/hierarchy4"/>
    <dgm:cxn modelId="{A138D313-8E4F-4D1C-849C-B824307FF98E}" srcId="{6C1B7558-478E-4A7D-BFF6-BF0F6E6229E1}" destId="{0990DDE8-707A-421B-A418-8CFB52E34F83}" srcOrd="2" destOrd="0" parTransId="{29CD12BB-82FF-4C01-A85B-B3AD9AEDCC27}" sibTransId="{3878C8EF-08ED-4B39-9603-7A6613116C5F}"/>
    <dgm:cxn modelId="{25F855FF-4ED8-420B-AA3E-6203460E34E8}" type="presOf" srcId="{559E28BE-6E45-46EC-90A9-0A74B074C0E6}" destId="{0FC4582B-55DC-4F1E-80F5-0409F5B7E929}" srcOrd="0" destOrd="0" presId="urn:microsoft.com/office/officeart/2005/8/layout/hierarchy4"/>
    <dgm:cxn modelId="{E79E38C0-6F77-4500-BC93-0BC054291829}" type="presOf" srcId="{38F3AA2C-89AB-48B4-9849-0FAC80CC4941}" destId="{0E563CB9-FC84-4F8E-BC81-81DF64B37554}" srcOrd="0" destOrd="0" presId="urn:microsoft.com/office/officeart/2005/8/layout/hierarchy4"/>
    <dgm:cxn modelId="{F106F741-615E-402C-862B-A058D919C54D}" type="presOf" srcId="{6C1B7558-478E-4A7D-BFF6-BF0F6E6229E1}" destId="{C306CFC8-CA0E-4C8D-B6F1-FB1DD533F198}" srcOrd="0" destOrd="0" presId="urn:microsoft.com/office/officeart/2005/8/layout/hierarchy4"/>
    <dgm:cxn modelId="{BF166B28-E1C4-48ED-8363-0D90F646527E}" type="presOf" srcId="{76C53CF3-A902-4F06-9B09-F714072880D9}" destId="{BC645FA6-65A8-4CEE-B77B-09C05CD710BF}" srcOrd="0" destOrd="0" presId="urn:microsoft.com/office/officeart/2005/8/layout/hierarchy4"/>
    <dgm:cxn modelId="{45F8EC0B-2427-4E89-9D4B-4147C4FF6F0A}" srcId="{6C1B7558-478E-4A7D-BFF6-BF0F6E6229E1}" destId="{7BD5F15A-D209-4820-A7CC-F87A71B7791A}" srcOrd="0" destOrd="0" parTransId="{DF5B1849-025E-4303-9C2C-FCB038A9F581}" sibTransId="{2C1697FA-C17C-4E2B-97D6-1EC4C4BFBADD}"/>
    <dgm:cxn modelId="{556BAA06-5125-4221-B118-0A3ABE17129C}" srcId="{75A13E3F-5CE1-4D66-B164-42FC886ED638}" destId="{559E28BE-6E45-46EC-90A9-0A74B074C0E6}" srcOrd="2" destOrd="0" parTransId="{B04ADC46-07DA-4E4F-8751-49C28D891F7A}" sibTransId="{C7945BEB-8798-4986-8EC6-690D2E739D2B}"/>
    <dgm:cxn modelId="{1ABF8EA0-F114-48D2-B02F-59873488357A}" srcId="{75A13E3F-5CE1-4D66-B164-42FC886ED638}" destId="{141D084E-B935-42B4-A433-83F6DFC1E813}" srcOrd="0" destOrd="0" parTransId="{5056558A-96C9-4600-961C-0FD719CEC8D8}" sibTransId="{D39B78BC-685B-4DC7-8987-BED049DEBE0C}"/>
    <dgm:cxn modelId="{1B90FE6A-944A-475B-9EF6-0F2BE5FA5BF8}" type="presOf" srcId="{BF0B11AA-9F55-428A-9D7F-2233DB0C3BC7}" destId="{C7122110-C490-40D6-9017-49F2F0CEC1DE}" srcOrd="0" destOrd="0" presId="urn:microsoft.com/office/officeart/2005/8/layout/hierarchy4"/>
    <dgm:cxn modelId="{BBC1E797-DFB1-44B0-81C2-8BDA06241CC7}" srcId="{76C53CF3-A902-4F06-9B09-F714072880D9}" destId="{1A241AB1-275B-41C2-BB7C-FACAEBA99712}" srcOrd="1" destOrd="0" parTransId="{2D2EEAB0-85A3-4AA4-99DD-E4AAFD560AF4}" sibTransId="{B68F0AB2-423C-47C3-A093-87031A52A5E6}"/>
    <dgm:cxn modelId="{B11C9CE7-0367-4948-948D-D58B3F87FCA3}" type="presOf" srcId="{E45C961E-E5C7-445F-96B3-5E2BA6AF2DF7}" destId="{F3862955-E1CC-4954-A185-8DDFCAA02524}" srcOrd="0" destOrd="0" presId="urn:microsoft.com/office/officeart/2005/8/layout/hierarchy4"/>
    <dgm:cxn modelId="{48C1B668-5275-45DE-87E1-EDD88C703D82}" type="presOf" srcId="{AD180255-1C4F-448A-907E-2F6D4D8FAF3C}" destId="{2C3E824E-A30B-479F-821E-3EF0121C71F9}" srcOrd="0" destOrd="0" presId="urn:microsoft.com/office/officeart/2005/8/layout/hierarchy4"/>
    <dgm:cxn modelId="{810018FC-E602-4C02-9505-DC8C99565902}" type="presOf" srcId="{1A241AB1-275B-41C2-BB7C-FACAEBA99712}" destId="{E3116B83-3909-4F8A-A34B-052A3465C126}" srcOrd="0" destOrd="0" presId="urn:microsoft.com/office/officeart/2005/8/layout/hierarchy4"/>
    <dgm:cxn modelId="{5E6BA241-AF33-444E-B3A8-AEB6D07C565E}" srcId="{76C53CF3-A902-4F06-9B09-F714072880D9}" destId="{75A13E3F-5CE1-4D66-B164-42FC886ED638}" srcOrd="2" destOrd="0" parTransId="{B3745217-7FE2-445B-8674-AABEF482F3CD}" sibTransId="{CEC451B9-3558-4A6D-8F21-4F9596169416}"/>
    <dgm:cxn modelId="{DA231F06-7197-4A74-9CA1-38522D596F76}" srcId="{ED6F6346-B9A7-4378-B883-360764C5FBE4}" destId="{76C53CF3-A902-4F06-9B09-F714072880D9}" srcOrd="0" destOrd="0" parTransId="{D391E1BA-929C-4C57-AFEA-ED7122954E86}" sibTransId="{BF77176E-6B51-4D00-8BC5-B12D47C71EBE}"/>
    <dgm:cxn modelId="{AD0CE0E0-8E46-402F-8107-9FC50AE6FAA6}" srcId="{76C53CF3-A902-4F06-9B09-F714072880D9}" destId="{6C1B7558-478E-4A7D-BFF6-BF0F6E6229E1}" srcOrd="0" destOrd="0" parTransId="{F1D0409B-08BC-4A19-9A8C-739A3B236143}" sibTransId="{5F3AD797-8127-4CAB-A9C1-08A7597C342D}"/>
    <dgm:cxn modelId="{3E5508A7-6D71-40E2-A247-6B043DE9CE1C}" type="presParOf" srcId="{CA544C4D-A481-4523-9FD4-A6C15C5204BC}" destId="{1CFEBBA5-0DF6-4442-8BB0-C80F49CE8872}" srcOrd="0" destOrd="0" presId="urn:microsoft.com/office/officeart/2005/8/layout/hierarchy4"/>
    <dgm:cxn modelId="{866E997E-1804-40CB-9CDA-E26D94876836}" type="presParOf" srcId="{1CFEBBA5-0DF6-4442-8BB0-C80F49CE8872}" destId="{BC645FA6-65A8-4CEE-B77B-09C05CD710BF}" srcOrd="0" destOrd="0" presId="urn:microsoft.com/office/officeart/2005/8/layout/hierarchy4"/>
    <dgm:cxn modelId="{69F9FF52-BCAF-40A0-B7FD-F542DAB05F1F}" type="presParOf" srcId="{1CFEBBA5-0DF6-4442-8BB0-C80F49CE8872}" destId="{9DA52302-0319-4B03-B113-8092F872CB64}" srcOrd="1" destOrd="0" presId="urn:microsoft.com/office/officeart/2005/8/layout/hierarchy4"/>
    <dgm:cxn modelId="{2F4B7314-B5CB-4EAF-8608-5E1401CDEF99}" type="presParOf" srcId="{1CFEBBA5-0DF6-4442-8BB0-C80F49CE8872}" destId="{7B875ADE-7EC0-4BDC-BE59-725A7DAD4CC1}" srcOrd="2" destOrd="0" presId="urn:microsoft.com/office/officeart/2005/8/layout/hierarchy4"/>
    <dgm:cxn modelId="{051FDB3C-E3C0-4AF9-B8BF-F0DDF97462D7}" type="presParOf" srcId="{7B875ADE-7EC0-4BDC-BE59-725A7DAD4CC1}" destId="{435EC008-0047-42C1-ADA1-CB6EFAE4E891}" srcOrd="0" destOrd="0" presId="urn:microsoft.com/office/officeart/2005/8/layout/hierarchy4"/>
    <dgm:cxn modelId="{F60AB0D6-CB7D-433C-8EC6-C72DC9B042F8}" type="presParOf" srcId="{435EC008-0047-42C1-ADA1-CB6EFAE4E891}" destId="{C306CFC8-CA0E-4C8D-B6F1-FB1DD533F198}" srcOrd="0" destOrd="0" presId="urn:microsoft.com/office/officeart/2005/8/layout/hierarchy4"/>
    <dgm:cxn modelId="{1D5CA2DB-FB4C-4BBF-9266-7B0FAA73B2BD}" type="presParOf" srcId="{435EC008-0047-42C1-ADA1-CB6EFAE4E891}" destId="{9B465C2B-6EDC-4E3A-9DA6-CBAD6DC301FC}" srcOrd="1" destOrd="0" presId="urn:microsoft.com/office/officeart/2005/8/layout/hierarchy4"/>
    <dgm:cxn modelId="{42BEFFEB-A09B-403E-88D1-3A7154E4D82E}" type="presParOf" srcId="{435EC008-0047-42C1-ADA1-CB6EFAE4E891}" destId="{427508E3-17E9-4E63-8516-EA85FD9B3C66}" srcOrd="2" destOrd="0" presId="urn:microsoft.com/office/officeart/2005/8/layout/hierarchy4"/>
    <dgm:cxn modelId="{0ABD5F26-D978-4600-A71F-129DA889E971}" type="presParOf" srcId="{427508E3-17E9-4E63-8516-EA85FD9B3C66}" destId="{DB031040-9768-43E8-ABF2-F11E1E1FC3C6}" srcOrd="0" destOrd="0" presId="urn:microsoft.com/office/officeart/2005/8/layout/hierarchy4"/>
    <dgm:cxn modelId="{871643C9-CEC8-431F-89EA-3C4F79E587B0}" type="presParOf" srcId="{DB031040-9768-43E8-ABF2-F11E1E1FC3C6}" destId="{8A2F8D71-5962-4868-81F9-60C804629AC6}" srcOrd="0" destOrd="0" presId="urn:microsoft.com/office/officeart/2005/8/layout/hierarchy4"/>
    <dgm:cxn modelId="{7F4029FC-90D8-49A7-9337-1C5D095F3995}" type="presParOf" srcId="{DB031040-9768-43E8-ABF2-F11E1E1FC3C6}" destId="{5772B642-7DBC-43A6-B390-55FCBF49EAEA}" srcOrd="1" destOrd="0" presId="urn:microsoft.com/office/officeart/2005/8/layout/hierarchy4"/>
    <dgm:cxn modelId="{56C20FF8-41A2-451E-BA45-4E43EBB772C1}" type="presParOf" srcId="{427508E3-17E9-4E63-8516-EA85FD9B3C66}" destId="{3EE9A08E-394A-4622-9EC9-D4199882A195}" srcOrd="1" destOrd="0" presId="urn:microsoft.com/office/officeart/2005/8/layout/hierarchy4"/>
    <dgm:cxn modelId="{302438D6-9F7D-4A08-BA67-7DB3D827C7F5}" type="presParOf" srcId="{427508E3-17E9-4E63-8516-EA85FD9B3C66}" destId="{AF886C41-32E1-4FEE-95C4-5596CCA593E3}" srcOrd="2" destOrd="0" presId="urn:microsoft.com/office/officeart/2005/8/layout/hierarchy4"/>
    <dgm:cxn modelId="{CFF2FA50-3A46-4D7C-B236-BA7E56930472}" type="presParOf" srcId="{AF886C41-32E1-4FEE-95C4-5596CCA593E3}" destId="{4EA6EA5A-341C-45E9-BAA6-22C15A20E9D1}" srcOrd="0" destOrd="0" presId="urn:microsoft.com/office/officeart/2005/8/layout/hierarchy4"/>
    <dgm:cxn modelId="{B2795517-7F2A-4551-BEA1-72EB5283FF19}" type="presParOf" srcId="{AF886C41-32E1-4FEE-95C4-5596CCA593E3}" destId="{019B244E-A51F-42AA-A3F1-50CC8526FA80}" srcOrd="1" destOrd="0" presId="urn:microsoft.com/office/officeart/2005/8/layout/hierarchy4"/>
    <dgm:cxn modelId="{F5E0C1C0-D285-4451-BFC2-AAA05166C6C1}" type="presParOf" srcId="{427508E3-17E9-4E63-8516-EA85FD9B3C66}" destId="{17E25916-9627-406B-B262-427D76F25A45}" srcOrd="3" destOrd="0" presId="urn:microsoft.com/office/officeart/2005/8/layout/hierarchy4"/>
    <dgm:cxn modelId="{76EB58C6-F53C-4B6A-8FA2-B4557FC3DD83}" type="presParOf" srcId="{427508E3-17E9-4E63-8516-EA85FD9B3C66}" destId="{0E248734-056D-4BFF-92DC-E1DFAA1DE008}" srcOrd="4" destOrd="0" presId="urn:microsoft.com/office/officeart/2005/8/layout/hierarchy4"/>
    <dgm:cxn modelId="{ADD1D722-4123-4B6A-89A3-2C0029564A4E}" type="presParOf" srcId="{0E248734-056D-4BFF-92DC-E1DFAA1DE008}" destId="{EE77CD7E-69F5-481E-A4BB-DE0D1BB7F9F4}" srcOrd="0" destOrd="0" presId="urn:microsoft.com/office/officeart/2005/8/layout/hierarchy4"/>
    <dgm:cxn modelId="{AA1A2A43-6BA4-4A1A-88EE-D945C2AD7CD2}" type="presParOf" srcId="{0E248734-056D-4BFF-92DC-E1DFAA1DE008}" destId="{865731F3-F5BC-4980-982F-D268D40BA225}" srcOrd="1" destOrd="0" presId="urn:microsoft.com/office/officeart/2005/8/layout/hierarchy4"/>
    <dgm:cxn modelId="{6D2CDB7E-B3F6-4093-B9D9-D01A9A283C49}" type="presParOf" srcId="{7B875ADE-7EC0-4BDC-BE59-725A7DAD4CC1}" destId="{CE1F489B-710C-46F4-809A-A335D7CD06A7}" srcOrd="1" destOrd="0" presId="urn:microsoft.com/office/officeart/2005/8/layout/hierarchy4"/>
    <dgm:cxn modelId="{27A664CD-755F-4A15-AA09-923027F71DF1}" type="presParOf" srcId="{7B875ADE-7EC0-4BDC-BE59-725A7DAD4CC1}" destId="{1CA1DC8D-2A3F-4546-9532-286B492BF69B}" srcOrd="2" destOrd="0" presId="urn:microsoft.com/office/officeart/2005/8/layout/hierarchy4"/>
    <dgm:cxn modelId="{5079F351-FB14-4B3F-B8B5-522E03605E91}" type="presParOf" srcId="{1CA1DC8D-2A3F-4546-9532-286B492BF69B}" destId="{E3116B83-3909-4F8A-A34B-052A3465C126}" srcOrd="0" destOrd="0" presId="urn:microsoft.com/office/officeart/2005/8/layout/hierarchy4"/>
    <dgm:cxn modelId="{ADE7370D-D70D-47AE-9488-626C80645C24}" type="presParOf" srcId="{1CA1DC8D-2A3F-4546-9532-286B492BF69B}" destId="{1D7F1D4B-096B-4BB1-ACEE-A366A1BADBD1}" srcOrd="1" destOrd="0" presId="urn:microsoft.com/office/officeart/2005/8/layout/hierarchy4"/>
    <dgm:cxn modelId="{29F736FA-1699-430F-9B3F-112478C1B382}" type="presParOf" srcId="{1CA1DC8D-2A3F-4546-9532-286B492BF69B}" destId="{F12A9865-8B5C-4370-9A0B-D27FCD82477B}" srcOrd="2" destOrd="0" presId="urn:microsoft.com/office/officeart/2005/8/layout/hierarchy4"/>
    <dgm:cxn modelId="{B4674601-B23E-401D-B198-11838B6F974D}" type="presParOf" srcId="{F12A9865-8B5C-4370-9A0B-D27FCD82477B}" destId="{4FB041D6-7F92-44D4-B96B-70CFD41D845E}" srcOrd="0" destOrd="0" presId="urn:microsoft.com/office/officeart/2005/8/layout/hierarchy4"/>
    <dgm:cxn modelId="{3768F315-8EFF-4342-8201-619521BAB7FF}" type="presParOf" srcId="{4FB041D6-7F92-44D4-B96B-70CFD41D845E}" destId="{F3862955-E1CC-4954-A185-8DDFCAA02524}" srcOrd="0" destOrd="0" presId="urn:microsoft.com/office/officeart/2005/8/layout/hierarchy4"/>
    <dgm:cxn modelId="{7909E027-3801-4786-A8D9-4A52BD2D9293}" type="presParOf" srcId="{4FB041D6-7F92-44D4-B96B-70CFD41D845E}" destId="{DD90E449-0C09-43E0-A51D-FBF70DE590A0}" srcOrd="1" destOrd="0" presId="urn:microsoft.com/office/officeart/2005/8/layout/hierarchy4"/>
    <dgm:cxn modelId="{6A3E991A-B451-4311-AB60-7C644BA9E1FD}" type="presParOf" srcId="{F12A9865-8B5C-4370-9A0B-D27FCD82477B}" destId="{6818E796-B888-4A66-A904-F1790BDF50B2}" srcOrd="1" destOrd="0" presId="urn:microsoft.com/office/officeart/2005/8/layout/hierarchy4"/>
    <dgm:cxn modelId="{A2D13E6B-293C-497C-9709-36EAC67B622D}" type="presParOf" srcId="{F12A9865-8B5C-4370-9A0B-D27FCD82477B}" destId="{0D7131C8-09B4-4EF4-ABA8-EF74861D1680}" srcOrd="2" destOrd="0" presId="urn:microsoft.com/office/officeart/2005/8/layout/hierarchy4"/>
    <dgm:cxn modelId="{544651B4-7819-4CE5-B0A7-D1010DDB3030}" type="presParOf" srcId="{0D7131C8-09B4-4EF4-ABA8-EF74861D1680}" destId="{2C3E824E-A30B-479F-821E-3EF0121C71F9}" srcOrd="0" destOrd="0" presId="urn:microsoft.com/office/officeart/2005/8/layout/hierarchy4"/>
    <dgm:cxn modelId="{176088C7-0E9A-4B93-9B71-D31822C59F44}" type="presParOf" srcId="{0D7131C8-09B4-4EF4-ABA8-EF74861D1680}" destId="{60B9718F-C792-4E80-99BF-8D706E179B60}" srcOrd="1" destOrd="0" presId="urn:microsoft.com/office/officeart/2005/8/layout/hierarchy4"/>
    <dgm:cxn modelId="{38F3150B-D46E-469C-AAE3-9A6C66929745}" type="presParOf" srcId="{F12A9865-8B5C-4370-9A0B-D27FCD82477B}" destId="{D91320E5-1E66-410C-89BE-503CD8D5E352}" srcOrd="3" destOrd="0" presId="urn:microsoft.com/office/officeart/2005/8/layout/hierarchy4"/>
    <dgm:cxn modelId="{48B90950-5F8A-4553-84EB-26602B637D58}" type="presParOf" srcId="{F12A9865-8B5C-4370-9A0B-D27FCD82477B}" destId="{C7F74483-95E1-479D-B383-835CE5CA5E5B}" srcOrd="4" destOrd="0" presId="urn:microsoft.com/office/officeart/2005/8/layout/hierarchy4"/>
    <dgm:cxn modelId="{31575EA7-B435-4478-9F52-A0D670B838F8}" type="presParOf" srcId="{C7F74483-95E1-479D-B383-835CE5CA5E5B}" destId="{0E563CB9-FC84-4F8E-BC81-81DF64B37554}" srcOrd="0" destOrd="0" presId="urn:microsoft.com/office/officeart/2005/8/layout/hierarchy4"/>
    <dgm:cxn modelId="{2A7FB236-9571-434B-842A-B921D728FE77}" type="presParOf" srcId="{C7F74483-95E1-479D-B383-835CE5CA5E5B}" destId="{00400146-761E-4EC2-82D9-BF2928CDDE00}" srcOrd="1" destOrd="0" presId="urn:microsoft.com/office/officeart/2005/8/layout/hierarchy4"/>
    <dgm:cxn modelId="{A0BD6F79-077F-4AE1-8AB1-E4DB86CC41B4}" type="presParOf" srcId="{7B875ADE-7EC0-4BDC-BE59-725A7DAD4CC1}" destId="{29C0652C-4CB9-4118-BE23-6F8F3530787C}" srcOrd="3" destOrd="0" presId="urn:microsoft.com/office/officeart/2005/8/layout/hierarchy4"/>
    <dgm:cxn modelId="{FECD9052-78F4-4296-9945-07E0A8BC81F0}" type="presParOf" srcId="{7B875ADE-7EC0-4BDC-BE59-725A7DAD4CC1}" destId="{C9EDCD5D-1370-4870-83EF-0005FC1C8C9B}" srcOrd="4" destOrd="0" presId="urn:microsoft.com/office/officeart/2005/8/layout/hierarchy4"/>
    <dgm:cxn modelId="{D3E25527-8C51-4D6F-B5B5-68891D44D76F}" type="presParOf" srcId="{C9EDCD5D-1370-4870-83EF-0005FC1C8C9B}" destId="{EA283F3F-E195-4CA0-82A3-7C16BDE05923}" srcOrd="0" destOrd="0" presId="urn:microsoft.com/office/officeart/2005/8/layout/hierarchy4"/>
    <dgm:cxn modelId="{3AB696C1-F5BA-49AF-941F-516803217BDD}" type="presParOf" srcId="{C9EDCD5D-1370-4870-83EF-0005FC1C8C9B}" destId="{C1C951E7-1C48-478A-9A9E-8BB67FE12BA6}" srcOrd="1" destOrd="0" presId="urn:microsoft.com/office/officeart/2005/8/layout/hierarchy4"/>
    <dgm:cxn modelId="{043041E5-493E-47E7-9115-FBB639514122}" type="presParOf" srcId="{C9EDCD5D-1370-4870-83EF-0005FC1C8C9B}" destId="{C8829C61-FD41-45E2-9FD2-5D0146F37E76}" srcOrd="2" destOrd="0" presId="urn:microsoft.com/office/officeart/2005/8/layout/hierarchy4"/>
    <dgm:cxn modelId="{6EBAE25A-4B1E-4717-84E2-B6949E27400D}" type="presParOf" srcId="{C8829C61-FD41-45E2-9FD2-5D0146F37E76}" destId="{223F5366-886D-4711-A196-C1D1DBBE575C}" srcOrd="0" destOrd="0" presId="urn:microsoft.com/office/officeart/2005/8/layout/hierarchy4"/>
    <dgm:cxn modelId="{EAEC8A7C-FE62-4B23-BF97-0C459410B95A}" type="presParOf" srcId="{223F5366-886D-4711-A196-C1D1DBBE575C}" destId="{5CB08F7A-33A2-482F-8FD0-32BDFD30DCB2}" srcOrd="0" destOrd="0" presId="urn:microsoft.com/office/officeart/2005/8/layout/hierarchy4"/>
    <dgm:cxn modelId="{902BFEC1-6BD8-4F62-82F9-EF0B9F2F77AF}" type="presParOf" srcId="{223F5366-886D-4711-A196-C1D1DBBE575C}" destId="{841383A5-BB94-4ECC-9AF9-3A10DAE31B93}" srcOrd="1" destOrd="0" presId="urn:microsoft.com/office/officeart/2005/8/layout/hierarchy4"/>
    <dgm:cxn modelId="{D9CE2DCB-7179-4C4E-BD44-EDD9DEA9D521}" type="presParOf" srcId="{C8829C61-FD41-45E2-9FD2-5D0146F37E76}" destId="{73C8117D-BA17-4989-9861-1CE72FFAFD1C}" srcOrd="1" destOrd="0" presId="urn:microsoft.com/office/officeart/2005/8/layout/hierarchy4"/>
    <dgm:cxn modelId="{3D8413FA-9C3A-443E-87F0-95E9809C1BB2}" type="presParOf" srcId="{C8829C61-FD41-45E2-9FD2-5D0146F37E76}" destId="{A6EF455E-0820-43FD-A07C-4D7D120B03CD}" srcOrd="2" destOrd="0" presId="urn:microsoft.com/office/officeart/2005/8/layout/hierarchy4"/>
    <dgm:cxn modelId="{A6EA14C2-3D52-4168-9D22-31C6BE0D9D9B}" type="presParOf" srcId="{A6EF455E-0820-43FD-A07C-4D7D120B03CD}" destId="{C7122110-C490-40D6-9017-49F2F0CEC1DE}" srcOrd="0" destOrd="0" presId="urn:microsoft.com/office/officeart/2005/8/layout/hierarchy4"/>
    <dgm:cxn modelId="{917B541D-4123-4BA1-BF6F-0493D4E246B8}" type="presParOf" srcId="{A6EF455E-0820-43FD-A07C-4D7D120B03CD}" destId="{099C33CB-328C-4E09-87AF-10864D767ECE}" srcOrd="1" destOrd="0" presId="urn:microsoft.com/office/officeart/2005/8/layout/hierarchy4"/>
    <dgm:cxn modelId="{257A6DC4-C3EC-4EC9-8DA0-AE89900875F0}" type="presParOf" srcId="{C8829C61-FD41-45E2-9FD2-5D0146F37E76}" destId="{D98A889E-C64A-4A1C-A1B0-0A116A9CD52C}" srcOrd="3" destOrd="0" presId="urn:microsoft.com/office/officeart/2005/8/layout/hierarchy4"/>
    <dgm:cxn modelId="{A8FF09AC-E536-452D-9BA4-81E96213318E}" type="presParOf" srcId="{C8829C61-FD41-45E2-9FD2-5D0146F37E76}" destId="{184EB6F2-B1FE-43E8-A28D-F7585C506C10}" srcOrd="4" destOrd="0" presId="urn:microsoft.com/office/officeart/2005/8/layout/hierarchy4"/>
    <dgm:cxn modelId="{B7B968FF-35F8-4070-930F-915F194AF7FA}" type="presParOf" srcId="{184EB6F2-B1FE-43E8-A28D-F7585C506C10}" destId="{0FC4582B-55DC-4F1E-80F5-0409F5B7E929}" srcOrd="0" destOrd="0" presId="urn:microsoft.com/office/officeart/2005/8/layout/hierarchy4"/>
    <dgm:cxn modelId="{50CFD77C-BC12-4E26-A721-A859E27DB954}" type="presParOf" srcId="{184EB6F2-B1FE-43E8-A28D-F7585C506C10}" destId="{2781504F-47CB-447B-87A4-A0D4EBFDB24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BA128B-D342-4D92-A11A-D3CF2F61C7F6}" type="doc">
      <dgm:prSet loTypeId="urn:microsoft.com/office/officeart/2005/8/layout/vList3" loCatId="picture" qsTypeId="urn:microsoft.com/office/officeart/2005/8/quickstyle/simple1" qsCatId="simple" csTypeId="urn:microsoft.com/office/officeart/2005/8/colors/accent1_2" csCatId="accent1" phldr="1"/>
      <dgm:spPr/>
    </dgm:pt>
    <dgm:pt modelId="{E9613B26-AA83-43C6-A8F8-9CADC694BE02}">
      <dgm:prSet phldrT="[Texte]"/>
      <dgm:spPr/>
      <dgm:t>
        <a:bodyPr/>
        <a:lstStyle/>
        <a:p>
          <a:pPr algn="l"/>
          <a:r>
            <a:rPr lang="en-GB" b="0" i="0" u="none" baseline="0" noProof="0" dirty="0"/>
            <a:t>ISO/DIS 21597 </a:t>
          </a:r>
          <a:r>
            <a:rPr lang="en-GB" b="0" i="0" u="none" noProof="0" dirty="0"/>
            <a:t>Information Container for Data Drop</a:t>
          </a:r>
          <a:endParaRPr lang="en-GB" b="0" i="0" u="none" baseline="0" noProof="0" dirty="0"/>
        </a:p>
        <a:p>
          <a:pPr algn="l"/>
          <a:r>
            <a:rPr lang="en-GB" b="0" i="0" u="none" noProof="0" dirty="0"/>
            <a:t>ISO/DIS 23262 GIS and BIM interoperability </a:t>
          </a:r>
          <a:endParaRPr lang="en-GB" b="0" noProof="0" dirty="0"/>
        </a:p>
      </dgm:t>
    </dgm:pt>
    <dgm:pt modelId="{E0E3E513-5127-4B33-9B31-882BC34E8608}" type="parTrans" cxnId="{59956A4B-0B4E-4BDD-B8CA-D422318D5DFF}">
      <dgm:prSet/>
      <dgm:spPr/>
      <dgm:t>
        <a:bodyPr/>
        <a:lstStyle/>
        <a:p>
          <a:endParaRPr lang="fr-FR"/>
        </a:p>
      </dgm:t>
    </dgm:pt>
    <dgm:pt modelId="{0863D24A-F19A-4C7B-B408-E1C9C4618E67}" type="sibTrans" cxnId="{59956A4B-0B4E-4BDD-B8CA-D422318D5DFF}">
      <dgm:prSet/>
      <dgm:spPr/>
      <dgm:t>
        <a:bodyPr/>
        <a:lstStyle/>
        <a:p>
          <a:endParaRPr lang="fr-FR"/>
        </a:p>
      </dgm:t>
    </dgm:pt>
    <dgm:pt modelId="{8356A11A-E0C2-4644-8F79-A7ACFB99E2AA}">
      <dgm:prSet phldrT="[Texte]"/>
      <dgm:spPr/>
      <dgm:t>
        <a:bodyPr/>
        <a:lstStyle/>
        <a:p>
          <a:pPr algn="l"/>
          <a:r>
            <a:rPr lang="en-GB" noProof="0" dirty="0" err="1"/>
            <a:t>buildingSmart</a:t>
          </a:r>
          <a:r>
            <a:rPr lang="en-GB" noProof="0" dirty="0"/>
            <a:t> Data Dictionary (</a:t>
          </a:r>
          <a:r>
            <a:rPr lang="en-GB" noProof="0" dirty="0" err="1"/>
            <a:t>bSDD</a:t>
          </a:r>
          <a:r>
            <a:rPr lang="en-GB" noProof="0" dirty="0"/>
            <a:t>)</a:t>
          </a:r>
        </a:p>
        <a:p>
          <a:pPr algn="l"/>
          <a:r>
            <a:rPr lang="en-GB" noProof="0" dirty="0"/>
            <a:t>Linked Data Working Group (LDWG)</a:t>
          </a:r>
        </a:p>
      </dgm:t>
    </dgm:pt>
    <dgm:pt modelId="{860C259E-9E6D-4ECB-BB9A-F8B2DE8CFC25}" type="parTrans" cxnId="{7DE53C7D-2FD1-44A8-8480-33B4D1ED47A1}">
      <dgm:prSet/>
      <dgm:spPr/>
      <dgm:t>
        <a:bodyPr/>
        <a:lstStyle/>
        <a:p>
          <a:endParaRPr lang="fr-FR"/>
        </a:p>
      </dgm:t>
    </dgm:pt>
    <dgm:pt modelId="{71EE0918-B243-44DA-AE72-CA0EFE64EC36}" type="sibTrans" cxnId="{7DE53C7D-2FD1-44A8-8480-33B4D1ED47A1}">
      <dgm:prSet/>
      <dgm:spPr/>
      <dgm:t>
        <a:bodyPr/>
        <a:lstStyle/>
        <a:p>
          <a:endParaRPr lang="fr-FR"/>
        </a:p>
      </dgm:t>
    </dgm:pt>
    <dgm:pt modelId="{B12E4FD7-57E2-4B20-8005-05E3B5AACB14}">
      <dgm:prSet phldrT="[Texte]"/>
      <dgm:spPr/>
      <dgm:t>
        <a:bodyPr/>
        <a:lstStyle/>
        <a:p>
          <a:pPr algn="l"/>
          <a:r>
            <a:rPr lang="en-GB" noProof="0" dirty="0"/>
            <a:t>French national plan for buildings’ digital transition</a:t>
          </a:r>
        </a:p>
      </dgm:t>
    </dgm:pt>
    <dgm:pt modelId="{BD8FC2CB-DB67-46EE-887B-94714B989629}" type="parTrans" cxnId="{B4131319-2B1F-4A31-891B-C784D9EF7B18}">
      <dgm:prSet/>
      <dgm:spPr/>
      <dgm:t>
        <a:bodyPr/>
        <a:lstStyle/>
        <a:p>
          <a:endParaRPr lang="fr-FR"/>
        </a:p>
      </dgm:t>
    </dgm:pt>
    <dgm:pt modelId="{747FEC19-0C1E-4F75-A216-2F2B89B60FA4}" type="sibTrans" cxnId="{B4131319-2B1F-4A31-891B-C784D9EF7B18}">
      <dgm:prSet/>
      <dgm:spPr/>
      <dgm:t>
        <a:bodyPr/>
        <a:lstStyle/>
        <a:p>
          <a:endParaRPr lang="fr-FR"/>
        </a:p>
      </dgm:t>
    </dgm:pt>
    <dgm:pt modelId="{B576D199-D65B-4DFB-A9C2-5739B6136B39}">
      <dgm:prSet phldrT="[Texte]"/>
      <dgm:spPr/>
      <dgm:t>
        <a:bodyPr/>
        <a:lstStyle/>
        <a:p>
          <a:pPr algn="l"/>
          <a:r>
            <a:rPr lang="en-GB" noProof="0" dirty="0"/>
            <a:t>Dictionary of properties</a:t>
          </a:r>
        </a:p>
      </dgm:t>
    </dgm:pt>
    <dgm:pt modelId="{6350A958-E3F6-447D-A1B4-487C25FD0B2F}" type="parTrans" cxnId="{D5508CBA-035D-4803-9803-A8ED460491A9}">
      <dgm:prSet/>
      <dgm:spPr/>
      <dgm:t>
        <a:bodyPr/>
        <a:lstStyle/>
        <a:p>
          <a:endParaRPr lang="fr-FR"/>
        </a:p>
      </dgm:t>
    </dgm:pt>
    <dgm:pt modelId="{B3955139-7642-4E94-9743-D3D26286ACA9}" type="sibTrans" cxnId="{D5508CBA-035D-4803-9803-A8ED460491A9}">
      <dgm:prSet/>
      <dgm:spPr/>
      <dgm:t>
        <a:bodyPr/>
        <a:lstStyle/>
        <a:p>
          <a:endParaRPr lang="fr-FR"/>
        </a:p>
      </dgm:t>
    </dgm:pt>
    <dgm:pt modelId="{B58BF9B3-79A1-4F90-9195-C0921FE512B3}">
      <dgm:prSet phldrT="[Texte]"/>
      <dgm:spPr/>
      <dgm:t>
        <a:bodyPr/>
        <a:lstStyle/>
        <a:p>
          <a:pPr algn="l"/>
          <a:r>
            <a:rPr lang="en-GB" noProof="0" dirty="0"/>
            <a:t>CEN TC 442 Building Information Modelling – WG4 Support Data Dictionaries</a:t>
          </a:r>
          <a:endParaRPr lang="en-US" dirty="0"/>
        </a:p>
      </dgm:t>
    </dgm:pt>
    <dgm:pt modelId="{264FD1EE-ABF7-4294-91FC-5890BA6F9431}" type="parTrans" cxnId="{E400AC25-8CA5-4E35-ACBF-110F952EE8E0}">
      <dgm:prSet/>
      <dgm:spPr/>
      <dgm:t>
        <a:bodyPr/>
        <a:lstStyle/>
        <a:p>
          <a:endParaRPr lang="en-US"/>
        </a:p>
      </dgm:t>
    </dgm:pt>
    <dgm:pt modelId="{DC2A9D16-ECEC-423F-B080-1106DBEBC2ED}" type="sibTrans" cxnId="{E400AC25-8CA5-4E35-ACBF-110F952EE8E0}">
      <dgm:prSet/>
      <dgm:spPr/>
      <dgm:t>
        <a:bodyPr/>
        <a:lstStyle/>
        <a:p>
          <a:endParaRPr lang="en-US"/>
        </a:p>
      </dgm:t>
    </dgm:pt>
    <dgm:pt modelId="{48D96EDE-B9FC-4BA0-820A-6FF38088BFB6}">
      <dgm:prSet/>
      <dgm:spPr/>
      <dgm:t>
        <a:bodyPr/>
        <a:lstStyle/>
        <a:p>
          <a:pPr algn="l"/>
          <a:r>
            <a:rPr lang="en-US" dirty="0"/>
            <a:t>ETSI – Smart Appliances Reference ontology (SAREF)</a:t>
          </a:r>
        </a:p>
      </dgm:t>
    </dgm:pt>
    <dgm:pt modelId="{2975FD65-0334-4849-98D6-97E4A00FFE89}" type="parTrans" cxnId="{AE954D56-43B4-4017-A8AA-A8CAD4F3214B}">
      <dgm:prSet/>
      <dgm:spPr/>
      <dgm:t>
        <a:bodyPr/>
        <a:lstStyle/>
        <a:p>
          <a:endParaRPr lang="en-US"/>
        </a:p>
      </dgm:t>
    </dgm:pt>
    <dgm:pt modelId="{78CE3554-A56E-4E44-86FF-941E22555466}" type="sibTrans" cxnId="{AE954D56-43B4-4017-A8AA-A8CAD4F3214B}">
      <dgm:prSet/>
      <dgm:spPr/>
      <dgm:t>
        <a:bodyPr/>
        <a:lstStyle/>
        <a:p>
          <a:endParaRPr lang="en-US"/>
        </a:p>
      </dgm:t>
    </dgm:pt>
    <dgm:pt modelId="{248A919D-3E6C-40F5-99E5-1CD9944F70C5}">
      <dgm:prSet/>
      <dgm:spPr/>
      <dgm:t>
        <a:bodyPr/>
        <a:lstStyle/>
        <a:p>
          <a:pPr algn="l"/>
          <a:r>
            <a:rPr lang="en-US" b="0" i="0" dirty="0"/>
            <a:t>American Society of Heating, Refrigerating and Air-Conditioning Engineers</a:t>
          </a:r>
          <a:br>
            <a:rPr lang="en-US" b="0" i="0" dirty="0"/>
          </a:br>
          <a:r>
            <a:rPr lang="en-US" b="0" i="0" dirty="0"/>
            <a:t>BRICK - http://brickschema.org </a:t>
          </a:r>
          <a:endParaRPr lang="en-US" dirty="0"/>
        </a:p>
      </dgm:t>
    </dgm:pt>
    <dgm:pt modelId="{7B6A48A8-77F9-45A7-86CA-BEC57158B723}" type="parTrans" cxnId="{60EFB22B-BB58-4F7A-A144-CCFB59F28005}">
      <dgm:prSet/>
      <dgm:spPr/>
      <dgm:t>
        <a:bodyPr/>
        <a:lstStyle/>
        <a:p>
          <a:endParaRPr lang="en-US"/>
        </a:p>
      </dgm:t>
    </dgm:pt>
    <dgm:pt modelId="{F8DE7232-A4BF-4362-8836-0E250EF06ADB}" type="sibTrans" cxnId="{60EFB22B-BB58-4F7A-A144-CCFB59F28005}">
      <dgm:prSet/>
      <dgm:spPr/>
      <dgm:t>
        <a:bodyPr/>
        <a:lstStyle/>
        <a:p>
          <a:endParaRPr lang="en-US"/>
        </a:p>
      </dgm:t>
    </dgm:pt>
    <dgm:pt modelId="{F2FA8BF9-405D-4617-BD4E-8BD45413F8C3}" type="pres">
      <dgm:prSet presAssocID="{48BA128B-D342-4D92-A11A-D3CF2F61C7F6}" presName="linearFlow" presStyleCnt="0">
        <dgm:presLayoutVars>
          <dgm:dir/>
          <dgm:resizeHandles val="exact"/>
        </dgm:presLayoutVars>
      </dgm:prSet>
      <dgm:spPr/>
    </dgm:pt>
    <dgm:pt modelId="{3C4F3974-C53F-40F3-9788-CEBE044C1041}" type="pres">
      <dgm:prSet presAssocID="{E9613B26-AA83-43C6-A8F8-9CADC694BE02}" presName="composite" presStyleCnt="0"/>
      <dgm:spPr/>
    </dgm:pt>
    <dgm:pt modelId="{32CD5186-DC28-41A6-B5BC-67D91D80669C}" type="pres">
      <dgm:prSet presAssocID="{E9613B26-AA83-43C6-A8F8-9CADC694BE02}" presName="imgShp" presStyleLbl="fgImgPlace1" presStyleIdx="0" presStyleCnt="7"/>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D47FFAEF-1E78-4261-A682-EA6619DB8DD1}" type="pres">
      <dgm:prSet presAssocID="{E9613B26-AA83-43C6-A8F8-9CADC694BE02}" presName="txShp" presStyleLbl="node1" presStyleIdx="0" presStyleCnt="7">
        <dgm:presLayoutVars>
          <dgm:bulletEnabled val="1"/>
        </dgm:presLayoutVars>
      </dgm:prSet>
      <dgm:spPr/>
      <dgm:t>
        <a:bodyPr/>
        <a:lstStyle/>
        <a:p>
          <a:endParaRPr lang="fr-FR"/>
        </a:p>
      </dgm:t>
    </dgm:pt>
    <dgm:pt modelId="{1E1AFFD5-962A-4EE1-B7BB-25E82781AF39}" type="pres">
      <dgm:prSet presAssocID="{0863D24A-F19A-4C7B-B408-E1C9C4618E67}" presName="spacing" presStyleCnt="0"/>
      <dgm:spPr/>
    </dgm:pt>
    <dgm:pt modelId="{448C85A7-9ABF-46B3-9B32-1FC089322394}" type="pres">
      <dgm:prSet presAssocID="{8356A11A-E0C2-4644-8F79-A7ACFB99E2AA}" presName="composite" presStyleCnt="0"/>
      <dgm:spPr/>
    </dgm:pt>
    <dgm:pt modelId="{A5442140-18BA-456D-A006-1D781812159A}" type="pres">
      <dgm:prSet presAssocID="{8356A11A-E0C2-4644-8F79-A7ACFB99E2AA}" presName="imgShp" presStyleLbl="fgImgPlace1" presStyleIdx="1" presStyleCnt="7"/>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C3CBC202-2550-49DD-AD28-3082CDDFFE3B}" type="pres">
      <dgm:prSet presAssocID="{8356A11A-E0C2-4644-8F79-A7ACFB99E2AA}" presName="txShp" presStyleLbl="node1" presStyleIdx="1" presStyleCnt="7">
        <dgm:presLayoutVars>
          <dgm:bulletEnabled val="1"/>
        </dgm:presLayoutVars>
      </dgm:prSet>
      <dgm:spPr/>
      <dgm:t>
        <a:bodyPr/>
        <a:lstStyle/>
        <a:p>
          <a:endParaRPr lang="fr-FR"/>
        </a:p>
      </dgm:t>
    </dgm:pt>
    <dgm:pt modelId="{527E8E90-334B-41AB-ADBB-2D1F3F5D045C}" type="pres">
      <dgm:prSet presAssocID="{71EE0918-B243-44DA-AE72-CA0EFE64EC36}" presName="spacing" presStyleCnt="0"/>
      <dgm:spPr/>
    </dgm:pt>
    <dgm:pt modelId="{32767C6A-55D7-4D13-A20C-703A3A9DA3A7}" type="pres">
      <dgm:prSet presAssocID="{B58BF9B3-79A1-4F90-9195-C0921FE512B3}" presName="composite" presStyleCnt="0"/>
      <dgm:spPr/>
    </dgm:pt>
    <dgm:pt modelId="{776AEF66-7494-49DB-BFB9-D1725E30532F}" type="pres">
      <dgm:prSet presAssocID="{B58BF9B3-79A1-4F90-9195-C0921FE512B3}" presName="imgShp" presStyleLbl="fgImgPlace1" presStyleIdx="2" presStyleCnt="7"/>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35983D58-74DF-4B25-A080-FB8DFEAD7E21}" type="pres">
      <dgm:prSet presAssocID="{B58BF9B3-79A1-4F90-9195-C0921FE512B3}" presName="txShp" presStyleLbl="node1" presStyleIdx="2" presStyleCnt="7">
        <dgm:presLayoutVars>
          <dgm:bulletEnabled val="1"/>
        </dgm:presLayoutVars>
      </dgm:prSet>
      <dgm:spPr/>
      <dgm:t>
        <a:bodyPr/>
        <a:lstStyle/>
        <a:p>
          <a:endParaRPr lang="fr-FR"/>
        </a:p>
      </dgm:t>
    </dgm:pt>
    <dgm:pt modelId="{1F5F7037-44C3-4121-B648-F07D3D6B5912}" type="pres">
      <dgm:prSet presAssocID="{DC2A9D16-ECEC-423F-B080-1106DBEBC2ED}" presName="spacing" presStyleCnt="0"/>
      <dgm:spPr/>
    </dgm:pt>
    <dgm:pt modelId="{70733833-A9CF-4339-A496-EB44AA68C3AF}" type="pres">
      <dgm:prSet presAssocID="{48D96EDE-B9FC-4BA0-820A-6FF38088BFB6}" presName="composite" presStyleCnt="0"/>
      <dgm:spPr/>
    </dgm:pt>
    <dgm:pt modelId="{9B40BA72-9559-4CED-B0CA-3AAC0D787E6C}" type="pres">
      <dgm:prSet presAssocID="{48D96EDE-B9FC-4BA0-820A-6FF38088BFB6}" presName="imgShp" presStyleLbl="fgImgPlace1" presStyleIdx="3" presStyleCnt="7"/>
      <dgm:spPr>
        <a:blipFill>
          <a:blip xmlns:r="http://schemas.openxmlformats.org/officeDocument/2006/relationships" r:embed="rId4" cstate="screen">
            <a:extLst>
              <a:ext uri="{28A0092B-C50C-407E-A947-70E740481C1C}">
                <a14:useLocalDpi xmlns:a14="http://schemas.microsoft.com/office/drawing/2010/main"/>
              </a:ext>
            </a:extLst>
          </a:blip>
          <a:srcRect/>
          <a:stretch>
            <a:fillRect l="-110000" r="-110000"/>
          </a:stretch>
        </a:blipFill>
      </dgm:spPr>
    </dgm:pt>
    <dgm:pt modelId="{5DB1D193-9480-4EA0-BD6C-752C4F66E47B}" type="pres">
      <dgm:prSet presAssocID="{48D96EDE-B9FC-4BA0-820A-6FF38088BFB6}" presName="txShp" presStyleLbl="node1" presStyleIdx="3" presStyleCnt="7">
        <dgm:presLayoutVars>
          <dgm:bulletEnabled val="1"/>
        </dgm:presLayoutVars>
      </dgm:prSet>
      <dgm:spPr/>
      <dgm:t>
        <a:bodyPr/>
        <a:lstStyle/>
        <a:p>
          <a:endParaRPr lang="fr-FR"/>
        </a:p>
      </dgm:t>
    </dgm:pt>
    <dgm:pt modelId="{9376290B-DCA7-4604-B29F-B455D337ECC7}" type="pres">
      <dgm:prSet presAssocID="{78CE3554-A56E-4E44-86FF-941E22555466}" presName="spacing" presStyleCnt="0"/>
      <dgm:spPr/>
    </dgm:pt>
    <dgm:pt modelId="{F7AA4B31-8598-4C26-AB18-97967EA9BB41}" type="pres">
      <dgm:prSet presAssocID="{248A919D-3E6C-40F5-99E5-1CD9944F70C5}" presName="composite" presStyleCnt="0"/>
      <dgm:spPr/>
    </dgm:pt>
    <dgm:pt modelId="{09EE4396-2D23-413E-A707-E437E701AA77}" type="pres">
      <dgm:prSet presAssocID="{248A919D-3E6C-40F5-99E5-1CD9944F70C5}" presName="imgShp" presStyleLbl="fgImgPlace1" presStyleIdx="4" presStyleCnt="7"/>
      <dgm:spPr>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001D7FB9-1ED6-4A9B-826B-9D898C3A4E1A}" type="pres">
      <dgm:prSet presAssocID="{248A919D-3E6C-40F5-99E5-1CD9944F70C5}" presName="txShp" presStyleLbl="node1" presStyleIdx="4" presStyleCnt="7">
        <dgm:presLayoutVars>
          <dgm:bulletEnabled val="1"/>
        </dgm:presLayoutVars>
      </dgm:prSet>
      <dgm:spPr/>
      <dgm:t>
        <a:bodyPr/>
        <a:lstStyle/>
        <a:p>
          <a:endParaRPr lang="fr-FR"/>
        </a:p>
      </dgm:t>
    </dgm:pt>
    <dgm:pt modelId="{8C858FE5-1F54-4069-93F5-B4167B511E74}" type="pres">
      <dgm:prSet presAssocID="{F8DE7232-A4BF-4362-8836-0E250EF06ADB}" presName="spacing" presStyleCnt="0"/>
      <dgm:spPr/>
    </dgm:pt>
    <dgm:pt modelId="{A96F4FDB-3FB3-449D-90FB-951299BED251}" type="pres">
      <dgm:prSet presAssocID="{B576D199-D65B-4DFB-A9C2-5739B6136B39}" presName="composite" presStyleCnt="0"/>
      <dgm:spPr/>
    </dgm:pt>
    <dgm:pt modelId="{BA16BD02-4D84-407B-8EC1-074F8FB90556}" type="pres">
      <dgm:prSet presAssocID="{B576D199-D65B-4DFB-A9C2-5739B6136B39}" presName="imgShp" presStyleLbl="fgImgPlace1" presStyleIdx="5" presStyleCnt="7"/>
      <dgm:spPr>
        <a:blipFill dpi="0" rotWithShape="1">
          <a:blip xmlns:r="http://schemas.openxmlformats.org/officeDocument/2006/relationships" r:embed="rId6" cstate="screen">
            <a:extLst>
              <a:ext uri="{28A0092B-C50C-407E-A947-70E740481C1C}">
                <a14:useLocalDpi xmlns:a14="http://schemas.microsoft.com/office/drawing/2010/main"/>
              </a:ext>
            </a:extLst>
          </a:blip>
          <a:srcRect/>
          <a:stretch>
            <a:fillRect t="3355" b="3355"/>
          </a:stretch>
        </a:blipFill>
      </dgm:spPr>
    </dgm:pt>
    <dgm:pt modelId="{01A5F9E0-FDE0-485A-804A-34AED9FEBC06}" type="pres">
      <dgm:prSet presAssocID="{B576D199-D65B-4DFB-A9C2-5739B6136B39}" presName="txShp" presStyleLbl="node1" presStyleIdx="5" presStyleCnt="7">
        <dgm:presLayoutVars>
          <dgm:bulletEnabled val="1"/>
        </dgm:presLayoutVars>
      </dgm:prSet>
      <dgm:spPr/>
      <dgm:t>
        <a:bodyPr/>
        <a:lstStyle/>
        <a:p>
          <a:endParaRPr lang="fr-FR"/>
        </a:p>
      </dgm:t>
    </dgm:pt>
    <dgm:pt modelId="{316B33A4-5404-4EA6-9B7B-15C86F863AA8}" type="pres">
      <dgm:prSet presAssocID="{B3955139-7642-4E94-9743-D3D26286ACA9}" presName="spacing" presStyleCnt="0"/>
      <dgm:spPr/>
    </dgm:pt>
    <dgm:pt modelId="{647658E0-FCC2-48A3-A01D-6C59BC188E8E}" type="pres">
      <dgm:prSet presAssocID="{B12E4FD7-57E2-4B20-8005-05E3B5AACB14}" presName="composite" presStyleCnt="0"/>
      <dgm:spPr/>
    </dgm:pt>
    <dgm:pt modelId="{FF4E9E1E-EB9B-4F40-A317-8AF89D2CBEA8}" type="pres">
      <dgm:prSet presAssocID="{B12E4FD7-57E2-4B20-8005-05E3B5AACB14}" presName="imgShp" presStyleLbl="fgImgPlace1" presStyleIdx="6" presStyleCnt="7"/>
      <dgm:spPr>
        <a:blipFill rotWithShape="1">
          <a:blip xmlns:r="http://schemas.openxmlformats.org/officeDocument/2006/relationships" r:embed="rId7" cstate="screen">
            <a:extLst>
              <a:ext uri="{28A0092B-C50C-407E-A947-70E740481C1C}">
                <a14:useLocalDpi xmlns:a14="http://schemas.microsoft.com/office/drawing/2010/main"/>
              </a:ext>
            </a:extLst>
          </a:blip>
          <a:stretch>
            <a:fillRect/>
          </a:stretch>
        </a:blipFill>
      </dgm:spPr>
    </dgm:pt>
    <dgm:pt modelId="{1F162093-B4A0-4906-9313-946FB2B2BC75}" type="pres">
      <dgm:prSet presAssocID="{B12E4FD7-57E2-4B20-8005-05E3B5AACB14}" presName="txShp" presStyleLbl="node1" presStyleIdx="6" presStyleCnt="7">
        <dgm:presLayoutVars>
          <dgm:bulletEnabled val="1"/>
        </dgm:presLayoutVars>
      </dgm:prSet>
      <dgm:spPr/>
      <dgm:t>
        <a:bodyPr/>
        <a:lstStyle/>
        <a:p>
          <a:endParaRPr lang="fr-FR"/>
        </a:p>
      </dgm:t>
    </dgm:pt>
  </dgm:ptLst>
  <dgm:cxnLst>
    <dgm:cxn modelId="{EEFD9CCE-4B13-4044-AD77-BD6D0B9745A0}" type="presOf" srcId="{48BA128B-D342-4D92-A11A-D3CF2F61C7F6}" destId="{F2FA8BF9-405D-4617-BD4E-8BD45413F8C3}" srcOrd="0" destOrd="0" presId="urn:microsoft.com/office/officeart/2005/8/layout/vList3"/>
    <dgm:cxn modelId="{84F57FBC-2A3D-4431-819A-AA5349935A1F}" type="presOf" srcId="{E9613B26-AA83-43C6-A8F8-9CADC694BE02}" destId="{D47FFAEF-1E78-4261-A682-EA6619DB8DD1}" srcOrd="0" destOrd="0" presId="urn:microsoft.com/office/officeart/2005/8/layout/vList3"/>
    <dgm:cxn modelId="{0E84C68F-C0BF-4DC4-8D10-E5C9F575BDD4}" type="presOf" srcId="{B12E4FD7-57E2-4B20-8005-05E3B5AACB14}" destId="{1F162093-B4A0-4906-9313-946FB2B2BC75}" srcOrd="0" destOrd="0" presId="urn:microsoft.com/office/officeart/2005/8/layout/vList3"/>
    <dgm:cxn modelId="{AA187D7A-6F91-42F1-9318-0F0858987FB3}" type="presOf" srcId="{48D96EDE-B9FC-4BA0-820A-6FF38088BFB6}" destId="{5DB1D193-9480-4EA0-BD6C-752C4F66E47B}" srcOrd="0" destOrd="0" presId="urn:microsoft.com/office/officeart/2005/8/layout/vList3"/>
    <dgm:cxn modelId="{3D3D142C-F9C8-40B6-BA15-F43F35222741}" type="presOf" srcId="{B58BF9B3-79A1-4F90-9195-C0921FE512B3}" destId="{35983D58-74DF-4B25-A080-FB8DFEAD7E21}" srcOrd="0" destOrd="0" presId="urn:microsoft.com/office/officeart/2005/8/layout/vList3"/>
    <dgm:cxn modelId="{7DE53C7D-2FD1-44A8-8480-33B4D1ED47A1}" srcId="{48BA128B-D342-4D92-A11A-D3CF2F61C7F6}" destId="{8356A11A-E0C2-4644-8F79-A7ACFB99E2AA}" srcOrd="1" destOrd="0" parTransId="{860C259E-9E6D-4ECB-BB9A-F8B2DE8CFC25}" sibTransId="{71EE0918-B243-44DA-AE72-CA0EFE64EC36}"/>
    <dgm:cxn modelId="{E400AC25-8CA5-4E35-ACBF-110F952EE8E0}" srcId="{48BA128B-D342-4D92-A11A-D3CF2F61C7F6}" destId="{B58BF9B3-79A1-4F90-9195-C0921FE512B3}" srcOrd="2" destOrd="0" parTransId="{264FD1EE-ABF7-4294-91FC-5890BA6F9431}" sibTransId="{DC2A9D16-ECEC-423F-B080-1106DBEBC2ED}"/>
    <dgm:cxn modelId="{60EFB22B-BB58-4F7A-A144-CCFB59F28005}" srcId="{48BA128B-D342-4D92-A11A-D3CF2F61C7F6}" destId="{248A919D-3E6C-40F5-99E5-1CD9944F70C5}" srcOrd="4" destOrd="0" parTransId="{7B6A48A8-77F9-45A7-86CA-BEC57158B723}" sibTransId="{F8DE7232-A4BF-4362-8836-0E250EF06ADB}"/>
    <dgm:cxn modelId="{33446126-58D4-4FC6-AA91-B1D2108F1E58}" type="presOf" srcId="{8356A11A-E0C2-4644-8F79-A7ACFB99E2AA}" destId="{C3CBC202-2550-49DD-AD28-3082CDDFFE3B}" srcOrd="0" destOrd="0" presId="urn:microsoft.com/office/officeart/2005/8/layout/vList3"/>
    <dgm:cxn modelId="{59956A4B-0B4E-4BDD-B8CA-D422318D5DFF}" srcId="{48BA128B-D342-4D92-A11A-D3CF2F61C7F6}" destId="{E9613B26-AA83-43C6-A8F8-9CADC694BE02}" srcOrd="0" destOrd="0" parTransId="{E0E3E513-5127-4B33-9B31-882BC34E8608}" sibTransId="{0863D24A-F19A-4C7B-B408-E1C9C4618E67}"/>
    <dgm:cxn modelId="{806984D5-D8E5-432F-BCD1-DC300D17312E}" type="presOf" srcId="{248A919D-3E6C-40F5-99E5-1CD9944F70C5}" destId="{001D7FB9-1ED6-4A9B-826B-9D898C3A4E1A}" srcOrd="0" destOrd="0" presId="urn:microsoft.com/office/officeart/2005/8/layout/vList3"/>
    <dgm:cxn modelId="{AE954D56-43B4-4017-A8AA-A8CAD4F3214B}" srcId="{48BA128B-D342-4D92-A11A-D3CF2F61C7F6}" destId="{48D96EDE-B9FC-4BA0-820A-6FF38088BFB6}" srcOrd="3" destOrd="0" parTransId="{2975FD65-0334-4849-98D6-97E4A00FFE89}" sibTransId="{78CE3554-A56E-4E44-86FF-941E22555466}"/>
    <dgm:cxn modelId="{B4131319-2B1F-4A31-891B-C784D9EF7B18}" srcId="{48BA128B-D342-4D92-A11A-D3CF2F61C7F6}" destId="{B12E4FD7-57E2-4B20-8005-05E3B5AACB14}" srcOrd="6" destOrd="0" parTransId="{BD8FC2CB-DB67-46EE-887B-94714B989629}" sibTransId="{747FEC19-0C1E-4F75-A216-2F2B89B60FA4}"/>
    <dgm:cxn modelId="{D5508CBA-035D-4803-9803-A8ED460491A9}" srcId="{48BA128B-D342-4D92-A11A-D3CF2F61C7F6}" destId="{B576D199-D65B-4DFB-A9C2-5739B6136B39}" srcOrd="5" destOrd="0" parTransId="{6350A958-E3F6-447D-A1B4-487C25FD0B2F}" sibTransId="{B3955139-7642-4E94-9743-D3D26286ACA9}"/>
    <dgm:cxn modelId="{DD503453-C632-4EF8-B771-D5018A4956E2}" type="presOf" srcId="{B576D199-D65B-4DFB-A9C2-5739B6136B39}" destId="{01A5F9E0-FDE0-485A-804A-34AED9FEBC06}" srcOrd="0" destOrd="0" presId="urn:microsoft.com/office/officeart/2005/8/layout/vList3"/>
    <dgm:cxn modelId="{B2B26557-87C6-4647-B762-5A4A8E24D20F}" type="presParOf" srcId="{F2FA8BF9-405D-4617-BD4E-8BD45413F8C3}" destId="{3C4F3974-C53F-40F3-9788-CEBE044C1041}" srcOrd="0" destOrd="0" presId="urn:microsoft.com/office/officeart/2005/8/layout/vList3"/>
    <dgm:cxn modelId="{546C9D83-87E9-42F6-93B7-F10D0C9DAD25}" type="presParOf" srcId="{3C4F3974-C53F-40F3-9788-CEBE044C1041}" destId="{32CD5186-DC28-41A6-B5BC-67D91D80669C}" srcOrd="0" destOrd="0" presId="urn:microsoft.com/office/officeart/2005/8/layout/vList3"/>
    <dgm:cxn modelId="{03118F34-C753-4B87-8357-BB2BC70518F0}" type="presParOf" srcId="{3C4F3974-C53F-40F3-9788-CEBE044C1041}" destId="{D47FFAEF-1E78-4261-A682-EA6619DB8DD1}" srcOrd="1" destOrd="0" presId="urn:microsoft.com/office/officeart/2005/8/layout/vList3"/>
    <dgm:cxn modelId="{7E6E847D-2D96-49D3-A54F-180E6B844A35}" type="presParOf" srcId="{F2FA8BF9-405D-4617-BD4E-8BD45413F8C3}" destId="{1E1AFFD5-962A-4EE1-B7BB-25E82781AF39}" srcOrd="1" destOrd="0" presId="urn:microsoft.com/office/officeart/2005/8/layout/vList3"/>
    <dgm:cxn modelId="{822CCF1E-DE3A-4C99-AA76-5B7E24967EC5}" type="presParOf" srcId="{F2FA8BF9-405D-4617-BD4E-8BD45413F8C3}" destId="{448C85A7-9ABF-46B3-9B32-1FC089322394}" srcOrd="2" destOrd="0" presId="urn:microsoft.com/office/officeart/2005/8/layout/vList3"/>
    <dgm:cxn modelId="{4BEDAF36-3141-4FCB-966B-85BDF1D8B666}" type="presParOf" srcId="{448C85A7-9ABF-46B3-9B32-1FC089322394}" destId="{A5442140-18BA-456D-A006-1D781812159A}" srcOrd="0" destOrd="0" presId="urn:microsoft.com/office/officeart/2005/8/layout/vList3"/>
    <dgm:cxn modelId="{08BAD9D7-762F-4DBF-8AD5-F6DDF2F45D48}" type="presParOf" srcId="{448C85A7-9ABF-46B3-9B32-1FC089322394}" destId="{C3CBC202-2550-49DD-AD28-3082CDDFFE3B}" srcOrd="1" destOrd="0" presId="urn:microsoft.com/office/officeart/2005/8/layout/vList3"/>
    <dgm:cxn modelId="{84393967-E90D-4EC0-8A59-982440222F47}" type="presParOf" srcId="{F2FA8BF9-405D-4617-BD4E-8BD45413F8C3}" destId="{527E8E90-334B-41AB-ADBB-2D1F3F5D045C}" srcOrd="3" destOrd="0" presId="urn:microsoft.com/office/officeart/2005/8/layout/vList3"/>
    <dgm:cxn modelId="{C4EED6B4-E3BA-4715-B8B0-BE6BA3A77094}" type="presParOf" srcId="{F2FA8BF9-405D-4617-BD4E-8BD45413F8C3}" destId="{32767C6A-55D7-4D13-A20C-703A3A9DA3A7}" srcOrd="4" destOrd="0" presId="urn:microsoft.com/office/officeart/2005/8/layout/vList3"/>
    <dgm:cxn modelId="{4F5E3689-D5B4-4EE6-B672-D8C8F2F6DBBE}" type="presParOf" srcId="{32767C6A-55D7-4D13-A20C-703A3A9DA3A7}" destId="{776AEF66-7494-49DB-BFB9-D1725E30532F}" srcOrd="0" destOrd="0" presId="urn:microsoft.com/office/officeart/2005/8/layout/vList3"/>
    <dgm:cxn modelId="{2FF663C6-7471-40B6-89E9-CF677A7E9C92}" type="presParOf" srcId="{32767C6A-55D7-4D13-A20C-703A3A9DA3A7}" destId="{35983D58-74DF-4B25-A080-FB8DFEAD7E21}" srcOrd="1" destOrd="0" presId="urn:microsoft.com/office/officeart/2005/8/layout/vList3"/>
    <dgm:cxn modelId="{9A894A15-E490-4677-9036-BAD5D6A07718}" type="presParOf" srcId="{F2FA8BF9-405D-4617-BD4E-8BD45413F8C3}" destId="{1F5F7037-44C3-4121-B648-F07D3D6B5912}" srcOrd="5" destOrd="0" presId="urn:microsoft.com/office/officeart/2005/8/layout/vList3"/>
    <dgm:cxn modelId="{4EBF2676-AED1-445A-B2F3-0623C80317FC}" type="presParOf" srcId="{F2FA8BF9-405D-4617-BD4E-8BD45413F8C3}" destId="{70733833-A9CF-4339-A496-EB44AA68C3AF}" srcOrd="6" destOrd="0" presId="urn:microsoft.com/office/officeart/2005/8/layout/vList3"/>
    <dgm:cxn modelId="{C0A88E43-4282-4BE0-94A7-EAA2E1D78C89}" type="presParOf" srcId="{70733833-A9CF-4339-A496-EB44AA68C3AF}" destId="{9B40BA72-9559-4CED-B0CA-3AAC0D787E6C}" srcOrd="0" destOrd="0" presId="urn:microsoft.com/office/officeart/2005/8/layout/vList3"/>
    <dgm:cxn modelId="{E27E3401-E8AF-4B0A-9B23-4A547A127271}" type="presParOf" srcId="{70733833-A9CF-4339-A496-EB44AA68C3AF}" destId="{5DB1D193-9480-4EA0-BD6C-752C4F66E47B}" srcOrd="1" destOrd="0" presId="urn:microsoft.com/office/officeart/2005/8/layout/vList3"/>
    <dgm:cxn modelId="{FD4D9506-61B1-4F76-8FF3-2791D6F3E3BC}" type="presParOf" srcId="{F2FA8BF9-405D-4617-BD4E-8BD45413F8C3}" destId="{9376290B-DCA7-4604-B29F-B455D337ECC7}" srcOrd="7" destOrd="0" presId="urn:microsoft.com/office/officeart/2005/8/layout/vList3"/>
    <dgm:cxn modelId="{30A13349-DC4E-4C81-8F75-E39E18F5317F}" type="presParOf" srcId="{F2FA8BF9-405D-4617-BD4E-8BD45413F8C3}" destId="{F7AA4B31-8598-4C26-AB18-97967EA9BB41}" srcOrd="8" destOrd="0" presId="urn:microsoft.com/office/officeart/2005/8/layout/vList3"/>
    <dgm:cxn modelId="{3E41A69C-A0B9-408B-B7C8-4DEAD510E017}" type="presParOf" srcId="{F7AA4B31-8598-4C26-AB18-97967EA9BB41}" destId="{09EE4396-2D23-413E-A707-E437E701AA77}" srcOrd="0" destOrd="0" presId="urn:microsoft.com/office/officeart/2005/8/layout/vList3"/>
    <dgm:cxn modelId="{1BE34F05-F389-4831-969B-C16FD45BA4AE}" type="presParOf" srcId="{F7AA4B31-8598-4C26-AB18-97967EA9BB41}" destId="{001D7FB9-1ED6-4A9B-826B-9D898C3A4E1A}" srcOrd="1" destOrd="0" presId="urn:microsoft.com/office/officeart/2005/8/layout/vList3"/>
    <dgm:cxn modelId="{92C6E577-A138-4033-9EE8-B045DE29D934}" type="presParOf" srcId="{F2FA8BF9-405D-4617-BD4E-8BD45413F8C3}" destId="{8C858FE5-1F54-4069-93F5-B4167B511E74}" srcOrd="9" destOrd="0" presId="urn:microsoft.com/office/officeart/2005/8/layout/vList3"/>
    <dgm:cxn modelId="{F202C095-3285-486A-A8CF-B8C468A49C5A}" type="presParOf" srcId="{F2FA8BF9-405D-4617-BD4E-8BD45413F8C3}" destId="{A96F4FDB-3FB3-449D-90FB-951299BED251}" srcOrd="10" destOrd="0" presId="urn:microsoft.com/office/officeart/2005/8/layout/vList3"/>
    <dgm:cxn modelId="{9961B730-061E-4CC0-8666-2B894D199C6B}" type="presParOf" srcId="{A96F4FDB-3FB3-449D-90FB-951299BED251}" destId="{BA16BD02-4D84-407B-8EC1-074F8FB90556}" srcOrd="0" destOrd="0" presId="urn:microsoft.com/office/officeart/2005/8/layout/vList3"/>
    <dgm:cxn modelId="{9793AC07-FB2A-43BB-908C-9DB6DFB7CAF7}" type="presParOf" srcId="{A96F4FDB-3FB3-449D-90FB-951299BED251}" destId="{01A5F9E0-FDE0-485A-804A-34AED9FEBC06}" srcOrd="1" destOrd="0" presId="urn:microsoft.com/office/officeart/2005/8/layout/vList3"/>
    <dgm:cxn modelId="{45BE2D49-B73C-4693-A33A-C934DCA03E1B}" type="presParOf" srcId="{F2FA8BF9-405D-4617-BD4E-8BD45413F8C3}" destId="{316B33A4-5404-4EA6-9B7B-15C86F863AA8}" srcOrd="11" destOrd="0" presId="urn:microsoft.com/office/officeart/2005/8/layout/vList3"/>
    <dgm:cxn modelId="{398448E2-18EF-4F3A-8D15-10EADAB6BAE5}" type="presParOf" srcId="{F2FA8BF9-405D-4617-BD4E-8BD45413F8C3}" destId="{647658E0-FCC2-48A3-A01D-6C59BC188E8E}" srcOrd="12" destOrd="0" presId="urn:microsoft.com/office/officeart/2005/8/layout/vList3"/>
    <dgm:cxn modelId="{13D04E72-8FCD-4013-BA16-2A54132C4D37}" type="presParOf" srcId="{647658E0-FCC2-48A3-A01D-6C59BC188E8E}" destId="{FF4E9E1E-EB9B-4F40-A317-8AF89D2CBEA8}" srcOrd="0" destOrd="0" presId="urn:microsoft.com/office/officeart/2005/8/layout/vList3"/>
    <dgm:cxn modelId="{262016D1-E88A-48FD-99A1-7D29A806ED33}" type="presParOf" srcId="{647658E0-FCC2-48A3-A01D-6C59BC188E8E}" destId="{1F162093-B4A0-4906-9313-946FB2B2BC7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45FA6-65A8-4CEE-B77B-09C05CD710BF}">
      <dsp:nvSpPr>
        <dsp:cNvPr id="0" name=""/>
        <dsp:cNvSpPr/>
      </dsp:nvSpPr>
      <dsp:spPr>
        <a:xfrm>
          <a:off x="3114" y="155"/>
          <a:ext cx="10509371" cy="1557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t>W3C</a:t>
          </a:r>
        </a:p>
      </dsp:txBody>
      <dsp:txXfrm>
        <a:off x="48746" y="45787"/>
        <a:ext cx="10418107" cy="1466727"/>
      </dsp:txXfrm>
    </dsp:sp>
    <dsp:sp modelId="{C306CFC8-CA0E-4C8D-B6F1-FB1DD533F198}">
      <dsp:nvSpPr>
        <dsp:cNvPr id="0" name=""/>
        <dsp:cNvSpPr/>
      </dsp:nvSpPr>
      <dsp:spPr>
        <a:xfrm>
          <a:off x="13372" y="1795651"/>
          <a:ext cx="3362322" cy="473645"/>
        </a:xfrm>
        <a:prstGeom prst="roundRect">
          <a:avLst>
            <a:gd name="adj" fmla="val 10000"/>
          </a:avLst>
        </a:prstGeom>
        <a:solidFill>
          <a:srgbClr val="0E5C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t>Interest</a:t>
          </a:r>
          <a:r>
            <a:rPr lang="fr-FR" sz="1500" kern="1200" dirty="0"/>
            <a:t> Groups</a:t>
          </a:r>
        </a:p>
      </dsp:txBody>
      <dsp:txXfrm>
        <a:off x="27245" y="1809524"/>
        <a:ext cx="3334576" cy="445899"/>
      </dsp:txXfrm>
    </dsp:sp>
    <dsp:sp modelId="{8A2F8D71-5962-4868-81F9-60C804629AC6}">
      <dsp:nvSpPr>
        <dsp:cNvPr id="0" name=""/>
        <dsp:cNvSpPr/>
      </dsp:nvSpPr>
      <dsp:spPr>
        <a:xfrm>
          <a:off x="13372"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solidFill>
                <a:schemeClr val="tx1"/>
              </a:solidFill>
            </a:rPr>
            <a:t>Dataset</a:t>
          </a:r>
          <a:r>
            <a:rPr lang="fr-FR" sz="1500" kern="1200" dirty="0">
              <a:solidFill>
                <a:schemeClr val="tx1"/>
              </a:solidFill>
            </a:rPr>
            <a:t> Exchange</a:t>
          </a:r>
        </a:p>
      </dsp:txBody>
      <dsp:txXfrm>
        <a:off x="45304" y="2538733"/>
        <a:ext cx="1026383" cy="1630691"/>
      </dsp:txXfrm>
    </dsp:sp>
    <dsp:sp modelId="{4EA6EA5A-341C-45E9-BAA6-22C15A20E9D1}">
      <dsp:nvSpPr>
        <dsp:cNvPr id="0" name=""/>
        <dsp:cNvSpPr/>
      </dsp:nvSpPr>
      <dsp:spPr>
        <a:xfrm>
          <a:off x="1149410"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solidFill>
                <a:schemeClr val="tx1"/>
              </a:solidFill>
            </a:rPr>
            <a:t>Web of </a:t>
          </a:r>
          <a:r>
            <a:rPr lang="fr-FR" sz="1500" kern="1200" dirty="0" err="1">
              <a:solidFill>
                <a:schemeClr val="tx1"/>
              </a:solidFill>
            </a:rPr>
            <a:t>Things</a:t>
          </a:r>
          <a:endParaRPr lang="fr-FR" sz="1500" kern="1200" dirty="0">
            <a:solidFill>
              <a:schemeClr val="tx1"/>
            </a:solidFill>
          </a:endParaRPr>
        </a:p>
      </dsp:txBody>
      <dsp:txXfrm>
        <a:off x="1181342" y="2538733"/>
        <a:ext cx="1026383" cy="1630691"/>
      </dsp:txXfrm>
    </dsp:sp>
    <dsp:sp modelId="{EE77CD7E-69F5-481E-A4BB-DE0D1BB7F9F4}">
      <dsp:nvSpPr>
        <dsp:cNvPr id="0" name=""/>
        <dsp:cNvSpPr/>
      </dsp:nvSpPr>
      <dsp:spPr>
        <a:xfrm>
          <a:off x="2285447"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b="1" kern="1200" dirty="0">
              <a:solidFill>
                <a:srgbClr val="FF0000"/>
              </a:solidFill>
            </a:rPr>
            <a:t>Spatial Data on the Web</a:t>
          </a:r>
        </a:p>
      </dsp:txBody>
      <dsp:txXfrm>
        <a:off x="2317379" y="2538733"/>
        <a:ext cx="1026383" cy="1630691"/>
      </dsp:txXfrm>
    </dsp:sp>
    <dsp:sp modelId="{E3116B83-3909-4F8A-A34B-052A3465C126}">
      <dsp:nvSpPr>
        <dsp:cNvPr id="0" name=""/>
        <dsp:cNvSpPr/>
      </dsp:nvSpPr>
      <dsp:spPr>
        <a:xfrm>
          <a:off x="3467275" y="1795651"/>
          <a:ext cx="3362322" cy="473645"/>
        </a:xfrm>
        <a:prstGeom prst="roundRect">
          <a:avLst>
            <a:gd name="adj" fmla="val 10000"/>
          </a:avLst>
        </a:prstGeom>
        <a:solidFill>
          <a:srgbClr val="0E5C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t>Working</a:t>
          </a:r>
          <a:r>
            <a:rPr lang="fr-FR" sz="1500" kern="1200" dirty="0"/>
            <a:t> Groups</a:t>
          </a:r>
        </a:p>
      </dsp:txBody>
      <dsp:txXfrm>
        <a:off x="3481148" y="1809524"/>
        <a:ext cx="3334576" cy="445899"/>
      </dsp:txXfrm>
    </dsp:sp>
    <dsp:sp modelId="{F3862955-E1CC-4954-A185-8DDFCAA02524}">
      <dsp:nvSpPr>
        <dsp:cNvPr id="0" name=""/>
        <dsp:cNvSpPr/>
      </dsp:nvSpPr>
      <dsp:spPr>
        <a:xfrm>
          <a:off x="3467275"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solidFill>
                <a:schemeClr val="tx1"/>
              </a:solidFill>
            </a:rPr>
            <a:t>Automotive</a:t>
          </a:r>
        </a:p>
        <a:p>
          <a:pPr lvl="0" algn="ctr" defTabSz="666750">
            <a:lnSpc>
              <a:spcPct val="90000"/>
            </a:lnSpc>
            <a:spcBef>
              <a:spcPct val="0"/>
            </a:spcBef>
            <a:spcAft>
              <a:spcPct val="35000"/>
            </a:spcAft>
          </a:pPr>
          <a:r>
            <a:rPr lang="fr-FR" sz="1200" kern="1200" dirty="0">
              <a:solidFill>
                <a:schemeClr val="tx1"/>
              </a:solidFill>
            </a:rPr>
            <a:t>(V2Building?)</a:t>
          </a:r>
        </a:p>
      </dsp:txBody>
      <dsp:txXfrm>
        <a:off x="3499207" y="2538733"/>
        <a:ext cx="1026383" cy="1630691"/>
      </dsp:txXfrm>
    </dsp:sp>
    <dsp:sp modelId="{2C3E824E-A30B-479F-821E-3EF0121C71F9}">
      <dsp:nvSpPr>
        <dsp:cNvPr id="0" name=""/>
        <dsp:cNvSpPr/>
      </dsp:nvSpPr>
      <dsp:spPr>
        <a:xfrm>
          <a:off x="4603313"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solidFill>
                <a:schemeClr val="tx1"/>
              </a:solidFill>
            </a:rPr>
            <a:t>Data Exchange</a:t>
          </a:r>
        </a:p>
      </dsp:txBody>
      <dsp:txXfrm>
        <a:off x="4635245" y="2538733"/>
        <a:ext cx="1026383" cy="1630691"/>
      </dsp:txXfrm>
    </dsp:sp>
    <dsp:sp modelId="{0E563CB9-FC84-4F8E-BC81-81DF64B37554}">
      <dsp:nvSpPr>
        <dsp:cNvPr id="0" name=""/>
        <dsp:cNvSpPr/>
      </dsp:nvSpPr>
      <dsp:spPr>
        <a:xfrm>
          <a:off x="5739351"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b="1" kern="1200" dirty="0">
              <a:solidFill>
                <a:srgbClr val="FF0000"/>
              </a:solidFill>
            </a:rPr>
            <a:t>Web </a:t>
          </a:r>
          <a:br>
            <a:rPr lang="fr-FR" sz="1500" b="1" kern="1200" dirty="0">
              <a:solidFill>
                <a:srgbClr val="FF0000"/>
              </a:solidFill>
            </a:rPr>
          </a:br>
          <a:r>
            <a:rPr lang="fr-FR" sz="1500" b="1" kern="1200" dirty="0">
              <a:solidFill>
                <a:srgbClr val="FF0000"/>
              </a:solidFill>
            </a:rPr>
            <a:t>of</a:t>
          </a:r>
          <a:br>
            <a:rPr lang="fr-FR" sz="1500" b="1" kern="1200" dirty="0">
              <a:solidFill>
                <a:srgbClr val="FF0000"/>
              </a:solidFill>
            </a:rPr>
          </a:br>
          <a:r>
            <a:rPr lang="fr-FR" sz="1500" b="1" kern="1200" dirty="0" err="1">
              <a:solidFill>
                <a:srgbClr val="FF0000"/>
              </a:solidFill>
            </a:rPr>
            <a:t>Things</a:t>
          </a:r>
          <a:r>
            <a:rPr lang="fr-FR" sz="1500" b="1" kern="1200" dirty="0">
              <a:solidFill>
                <a:srgbClr val="FF0000"/>
              </a:solidFill>
            </a:rPr>
            <a:t> </a:t>
          </a:r>
        </a:p>
      </dsp:txBody>
      <dsp:txXfrm>
        <a:off x="5771283" y="2538733"/>
        <a:ext cx="1026383" cy="1630691"/>
      </dsp:txXfrm>
    </dsp:sp>
    <dsp:sp modelId="{EA283F3F-E195-4CA0-82A3-7C16BDE05923}">
      <dsp:nvSpPr>
        <dsp:cNvPr id="0" name=""/>
        <dsp:cNvSpPr/>
      </dsp:nvSpPr>
      <dsp:spPr>
        <a:xfrm>
          <a:off x="6921179" y="1795651"/>
          <a:ext cx="3581048" cy="473645"/>
        </a:xfrm>
        <a:prstGeom prst="roundRect">
          <a:avLst>
            <a:gd name="adj" fmla="val 10000"/>
          </a:avLst>
        </a:prstGeom>
        <a:solidFill>
          <a:srgbClr val="0E5C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t>Community</a:t>
          </a:r>
          <a:r>
            <a:rPr lang="fr-FR" sz="1500" kern="1200" dirty="0"/>
            <a:t> Groups</a:t>
          </a:r>
        </a:p>
      </dsp:txBody>
      <dsp:txXfrm>
        <a:off x="6935052" y="1809524"/>
        <a:ext cx="3553302" cy="445899"/>
      </dsp:txXfrm>
    </dsp:sp>
    <dsp:sp modelId="{5CB08F7A-33A2-482F-8FD0-32BDFD30DCB2}">
      <dsp:nvSpPr>
        <dsp:cNvPr id="0" name=""/>
        <dsp:cNvSpPr/>
      </dsp:nvSpPr>
      <dsp:spPr>
        <a:xfrm>
          <a:off x="6921179"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a:solidFill>
                <a:schemeClr val="tx1"/>
              </a:solidFill>
            </a:rPr>
            <a:t>Schema.org</a:t>
          </a:r>
          <a:endParaRPr lang="fr-FR" sz="1500" kern="1200" dirty="0"/>
        </a:p>
      </dsp:txBody>
      <dsp:txXfrm>
        <a:off x="6953111" y="2538733"/>
        <a:ext cx="1026383" cy="1630691"/>
      </dsp:txXfrm>
    </dsp:sp>
    <dsp:sp modelId="{C7122110-C490-40D6-9017-49F2F0CEC1DE}">
      <dsp:nvSpPr>
        <dsp:cNvPr id="0" name=""/>
        <dsp:cNvSpPr/>
      </dsp:nvSpPr>
      <dsp:spPr>
        <a:xfrm>
          <a:off x="8057217" y="2506801"/>
          <a:ext cx="1090247"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a:solidFill>
                <a:schemeClr val="tx1"/>
              </a:solidFill>
            </a:rPr>
            <a:t>Blockchain</a:t>
          </a:r>
          <a:endParaRPr lang="fr-FR" sz="1500" kern="1200" dirty="0">
            <a:solidFill>
              <a:schemeClr val="tx1"/>
            </a:solidFill>
          </a:endParaRPr>
        </a:p>
      </dsp:txBody>
      <dsp:txXfrm>
        <a:off x="8089149" y="2538733"/>
        <a:ext cx="1026383" cy="1630691"/>
      </dsp:txXfrm>
    </dsp:sp>
    <dsp:sp modelId="{0FC4582B-55DC-4F1E-80F5-0409F5B7E929}">
      <dsp:nvSpPr>
        <dsp:cNvPr id="0" name=""/>
        <dsp:cNvSpPr/>
      </dsp:nvSpPr>
      <dsp:spPr>
        <a:xfrm>
          <a:off x="9193254" y="2506801"/>
          <a:ext cx="1308972" cy="1694555"/>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i="0" kern="1200" dirty="0">
              <a:solidFill>
                <a:srgbClr val="FF0000"/>
              </a:solidFill>
            </a:rPr>
            <a:t>Automotive ontology</a:t>
          </a:r>
          <a:endParaRPr lang="fr-FR" sz="1500" b="1" kern="1200" dirty="0">
            <a:solidFill>
              <a:srgbClr val="FF0000"/>
            </a:solidFill>
          </a:endParaRPr>
        </a:p>
      </dsp:txBody>
      <dsp:txXfrm>
        <a:off x="9231592" y="2545139"/>
        <a:ext cx="1232296" cy="1617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FFAEF-1E78-4261-A682-EA6619DB8DD1}">
      <dsp:nvSpPr>
        <dsp:cNvPr id="0" name=""/>
        <dsp:cNvSpPr/>
      </dsp:nvSpPr>
      <dsp:spPr>
        <a:xfrm rot="10800000">
          <a:off x="1884993" y="1980"/>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b="0" i="0" u="none" kern="1200" baseline="0" noProof="0" dirty="0"/>
            <a:t>ISO/DIS 21597 </a:t>
          </a:r>
          <a:r>
            <a:rPr lang="en-GB" sz="1200" b="0" i="0" u="none" kern="1200" noProof="0" dirty="0"/>
            <a:t>Information Container for Data Drop</a:t>
          </a:r>
          <a:endParaRPr lang="en-GB" sz="1200" b="0" i="0" u="none" kern="1200" baseline="0" noProof="0" dirty="0"/>
        </a:p>
        <a:p>
          <a:pPr lvl="0" algn="l" defTabSz="533400">
            <a:lnSpc>
              <a:spcPct val="90000"/>
            </a:lnSpc>
            <a:spcBef>
              <a:spcPct val="0"/>
            </a:spcBef>
            <a:spcAft>
              <a:spcPct val="35000"/>
            </a:spcAft>
          </a:pPr>
          <a:r>
            <a:rPr lang="en-GB" sz="1200" b="0" i="0" u="none" kern="1200" noProof="0" dirty="0"/>
            <a:t>ISO/DIS 23262 GIS and BIM interoperability </a:t>
          </a:r>
          <a:endParaRPr lang="en-GB" sz="1200" b="0" kern="1200" noProof="0" dirty="0"/>
        </a:p>
      </dsp:txBody>
      <dsp:txXfrm rot="10800000">
        <a:off x="2008624" y="1980"/>
        <a:ext cx="6869243" cy="494523"/>
      </dsp:txXfrm>
    </dsp:sp>
    <dsp:sp modelId="{32CD5186-DC28-41A6-B5BC-67D91D80669C}">
      <dsp:nvSpPr>
        <dsp:cNvPr id="0" name=""/>
        <dsp:cNvSpPr/>
      </dsp:nvSpPr>
      <dsp:spPr>
        <a:xfrm>
          <a:off x="1637732" y="1980"/>
          <a:ext cx="494523" cy="494523"/>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CBC202-2550-49DD-AD28-3082CDDFFE3B}">
      <dsp:nvSpPr>
        <dsp:cNvPr id="0" name=""/>
        <dsp:cNvSpPr/>
      </dsp:nvSpPr>
      <dsp:spPr>
        <a:xfrm rot="10800000">
          <a:off x="1884993" y="644122"/>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kern="1200" noProof="0" dirty="0" err="1"/>
            <a:t>buildingSmart</a:t>
          </a:r>
          <a:r>
            <a:rPr lang="en-GB" sz="1200" kern="1200" noProof="0" dirty="0"/>
            <a:t> Data Dictionary (</a:t>
          </a:r>
          <a:r>
            <a:rPr lang="en-GB" sz="1200" kern="1200" noProof="0" dirty="0" err="1"/>
            <a:t>bSDD</a:t>
          </a:r>
          <a:r>
            <a:rPr lang="en-GB" sz="1200" kern="1200" noProof="0" dirty="0"/>
            <a:t>)</a:t>
          </a:r>
        </a:p>
        <a:p>
          <a:pPr lvl="0" algn="l" defTabSz="533400">
            <a:lnSpc>
              <a:spcPct val="90000"/>
            </a:lnSpc>
            <a:spcBef>
              <a:spcPct val="0"/>
            </a:spcBef>
            <a:spcAft>
              <a:spcPct val="35000"/>
            </a:spcAft>
          </a:pPr>
          <a:r>
            <a:rPr lang="en-GB" sz="1200" kern="1200" noProof="0" dirty="0"/>
            <a:t>Linked Data Working Group (LDWG)</a:t>
          </a:r>
        </a:p>
      </dsp:txBody>
      <dsp:txXfrm rot="10800000">
        <a:off x="2008624" y="644122"/>
        <a:ext cx="6869243" cy="494523"/>
      </dsp:txXfrm>
    </dsp:sp>
    <dsp:sp modelId="{A5442140-18BA-456D-A006-1D781812159A}">
      <dsp:nvSpPr>
        <dsp:cNvPr id="0" name=""/>
        <dsp:cNvSpPr/>
      </dsp:nvSpPr>
      <dsp:spPr>
        <a:xfrm>
          <a:off x="1637732" y="644122"/>
          <a:ext cx="494523" cy="494523"/>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983D58-74DF-4B25-A080-FB8DFEAD7E21}">
      <dsp:nvSpPr>
        <dsp:cNvPr id="0" name=""/>
        <dsp:cNvSpPr/>
      </dsp:nvSpPr>
      <dsp:spPr>
        <a:xfrm rot="10800000">
          <a:off x="1884993" y="1286265"/>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kern="1200" noProof="0" dirty="0"/>
            <a:t>CEN TC 442 Building Information Modelling – WG4 Support Data Dictionaries</a:t>
          </a:r>
          <a:endParaRPr lang="en-US" sz="1200" kern="1200" dirty="0"/>
        </a:p>
      </dsp:txBody>
      <dsp:txXfrm rot="10800000">
        <a:off x="2008624" y="1286265"/>
        <a:ext cx="6869243" cy="494523"/>
      </dsp:txXfrm>
    </dsp:sp>
    <dsp:sp modelId="{776AEF66-7494-49DB-BFB9-D1725E30532F}">
      <dsp:nvSpPr>
        <dsp:cNvPr id="0" name=""/>
        <dsp:cNvSpPr/>
      </dsp:nvSpPr>
      <dsp:spPr>
        <a:xfrm>
          <a:off x="1637732" y="1286265"/>
          <a:ext cx="494523" cy="494523"/>
        </a:xfrm>
        <a:prstGeom prst="ellipse">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1D193-9480-4EA0-BD6C-752C4F66E47B}">
      <dsp:nvSpPr>
        <dsp:cNvPr id="0" name=""/>
        <dsp:cNvSpPr/>
      </dsp:nvSpPr>
      <dsp:spPr>
        <a:xfrm rot="10800000">
          <a:off x="1884993" y="1928407"/>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US" sz="1200" kern="1200" dirty="0"/>
            <a:t>ETSI – Smart Appliances Reference ontology (SAREF)</a:t>
          </a:r>
        </a:p>
      </dsp:txBody>
      <dsp:txXfrm rot="10800000">
        <a:off x="2008624" y="1928407"/>
        <a:ext cx="6869243" cy="494523"/>
      </dsp:txXfrm>
    </dsp:sp>
    <dsp:sp modelId="{9B40BA72-9559-4CED-B0CA-3AAC0D787E6C}">
      <dsp:nvSpPr>
        <dsp:cNvPr id="0" name=""/>
        <dsp:cNvSpPr/>
      </dsp:nvSpPr>
      <dsp:spPr>
        <a:xfrm>
          <a:off x="1637732" y="1928407"/>
          <a:ext cx="494523" cy="494523"/>
        </a:xfrm>
        <a:prstGeom prst="ellipse">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l="-110000" r="-1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1D7FB9-1ED6-4A9B-826B-9D898C3A4E1A}">
      <dsp:nvSpPr>
        <dsp:cNvPr id="0" name=""/>
        <dsp:cNvSpPr/>
      </dsp:nvSpPr>
      <dsp:spPr>
        <a:xfrm rot="10800000">
          <a:off x="1884993" y="2570549"/>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US" sz="1200" b="0" i="0" kern="1200" dirty="0"/>
            <a:t>American Society of Heating, Refrigerating and Air-Conditioning Engineers</a:t>
          </a:r>
          <a:br>
            <a:rPr lang="en-US" sz="1200" b="0" i="0" kern="1200" dirty="0"/>
          </a:br>
          <a:r>
            <a:rPr lang="en-US" sz="1200" b="0" i="0" kern="1200" dirty="0"/>
            <a:t>BRICK - http://brickschema.org </a:t>
          </a:r>
          <a:endParaRPr lang="en-US" sz="1200" kern="1200" dirty="0"/>
        </a:p>
      </dsp:txBody>
      <dsp:txXfrm rot="10800000">
        <a:off x="2008624" y="2570549"/>
        <a:ext cx="6869243" cy="494523"/>
      </dsp:txXfrm>
    </dsp:sp>
    <dsp:sp modelId="{09EE4396-2D23-413E-A707-E437E701AA77}">
      <dsp:nvSpPr>
        <dsp:cNvPr id="0" name=""/>
        <dsp:cNvSpPr/>
      </dsp:nvSpPr>
      <dsp:spPr>
        <a:xfrm>
          <a:off x="1637732" y="2570549"/>
          <a:ext cx="494523" cy="494523"/>
        </a:xfrm>
        <a:prstGeom prst="ellipse">
          <a:avLst/>
        </a:prstGeom>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A5F9E0-FDE0-485A-804A-34AED9FEBC06}">
      <dsp:nvSpPr>
        <dsp:cNvPr id="0" name=""/>
        <dsp:cNvSpPr/>
      </dsp:nvSpPr>
      <dsp:spPr>
        <a:xfrm rot="10800000">
          <a:off x="1884993" y="3212691"/>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kern="1200" noProof="0" dirty="0"/>
            <a:t>Dictionary of properties</a:t>
          </a:r>
        </a:p>
      </dsp:txBody>
      <dsp:txXfrm rot="10800000">
        <a:off x="2008624" y="3212691"/>
        <a:ext cx="6869243" cy="494523"/>
      </dsp:txXfrm>
    </dsp:sp>
    <dsp:sp modelId="{BA16BD02-4D84-407B-8EC1-074F8FB90556}">
      <dsp:nvSpPr>
        <dsp:cNvPr id="0" name=""/>
        <dsp:cNvSpPr/>
      </dsp:nvSpPr>
      <dsp:spPr>
        <a:xfrm>
          <a:off x="1637732" y="3212691"/>
          <a:ext cx="494523" cy="494523"/>
        </a:xfrm>
        <a:prstGeom prst="ellipse">
          <a:avLst/>
        </a:prstGeom>
        <a:blipFill dpi="0" rotWithShape="1">
          <a:blip xmlns:r="http://schemas.openxmlformats.org/officeDocument/2006/relationships" r:embed="rId6" cstate="screen">
            <a:extLst>
              <a:ext uri="{28A0092B-C50C-407E-A947-70E740481C1C}">
                <a14:useLocalDpi xmlns:a14="http://schemas.microsoft.com/office/drawing/2010/main"/>
              </a:ext>
            </a:extLst>
          </a:blip>
          <a:srcRect/>
          <a:stretch>
            <a:fillRect t="3355" b="335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162093-B4A0-4906-9313-946FB2B2BC75}">
      <dsp:nvSpPr>
        <dsp:cNvPr id="0" name=""/>
        <dsp:cNvSpPr/>
      </dsp:nvSpPr>
      <dsp:spPr>
        <a:xfrm rot="10800000">
          <a:off x="1884993" y="3854833"/>
          <a:ext cx="6992874" cy="494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71" tIns="45720" rIns="85344" bIns="45720" numCol="1" spcCol="1270" anchor="ctr" anchorCtr="0">
          <a:noAutofit/>
        </a:bodyPr>
        <a:lstStyle/>
        <a:p>
          <a:pPr lvl="0" algn="l" defTabSz="533400">
            <a:lnSpc>
              <a:spcPct val="90000"/>
            </a:lnSpc>
            <a:spcBef>
              <a:spcPct val="0"/>
            </a:spcBef>
            <a:spcAft>
              <a:spcPct val="35000"/>
            </a:spcAft>
          </a:pPr>
          <a:r>
            <a:rPr lang="en-GB" sz="1200" kern="1200" noProof="0" dirty="0"/>
            <a:t>French national plan for buildings’ digital transition</a:t>
          </a:r>
        </a:p>
      </dsp:txBody>
      <dsp:txXfrm rot="10800000">
        <a:off x="2008624" y="3854833"/>
        <a:ext cx="6869243" cy="494523"/>
      </dsp:txXfrm>
    </dsp:sp>
    <dsp:sp modelId="{FF4E9E1E-EB9B-4F40-A317-8AF89D2CBEA8}">
      <dsp:nvSpPr>
        <dsp:cNvPr id="0" name=""/>
        <dsp:cNvSpPr/>
      </dsp:nvSpPr>
      <dsp:spPr>
        <a:xfrm>
          <a:off x="1637732" y="3854833"/>
          <a:ext cx="494523" cy="494523"/>
        </a:xfrm>
        <a:prstGeom prst="ellipse">
          <a:avLst/>
        </a:prstGeom>
        <a:blipFill rotWithShape="1">
          <a:blip xmlns:r="http://schemas.openxmlformats.org/officeDocument/2006/relationships" r:embed="rId7"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BA70E-8E08-7B4F-B482-B4FAD5DFF94D}" type="datetimeFigureOut">
              <a:rPr lang="fr-FR" smtClean="0"/>
              <a:t>06/10/2020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2B0D6-7B41-8A4C-8E88-1602377FDBB8}" type="slidenum">
              <a:rPr lang="fr-FR" smtClean="0"/>
              <a:t>‹#›</a:t>
            </a:fld>
            <a:endParaRPr lang="fr-FR"/>
          </a:p>
        </p:txBody>
      </p:sp>
    </p:spTree>
    <p:extLst>
      <p:ext uri="{BB962C8B-B14F-4D97-AF65-F5344CB8AC3E}">
        <p14:creationId xmlns:p14="http://schemas.microsoft.com/office/powerpoint/2010/main" val="575764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w3.org/community/csvw/"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w3.org/das/roadmap"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2</a:t>
            </a:fld>
            <a:endParaRPr lang="fr-FR"/>
          </a:p>
        </p:txBody>
      </p:sp>
    </p:spTree>
    <p:extLst>
      <p:ext uri="{BB962C8B-B14F-4D97-AF65-F5344CB8AC3E}">
        <p14:creationId xmlns:p14="http://schemas.microsoft.com/office/powerpoint/2010/main" val="49380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16</a:t>
            </a:fld>
            <a:endParaRPr lang="fr-FR"/>
          </a:p>
        </p:txBody>
      </p:sp>
    </p:spTree>
    <p:extLst>
      <p:ext uri="{BB962C8B-B14F-4D97-AF65-F5344CB8AC3E}">
        <p14:creationId xmlns:p14="http://schemas.microsoft.com/office/powerpoint/2010/main" val="160810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17</a:t>
            </a:fld>
            <a:endParaRPr lang="fr-FR"/>
          </a:p>
        </p:txBody>
      </p:sp>
    </p:spTree>
    <p:extLst>
      <p:ext uri="{BB962C8B-B14F-4D97-AF65-F5344CB8AC3E}">
        <p14:creationId xmlns:p14="http://schemas.microsoft.com/office/powerpoint/2010/main" val="264388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21</a:t>
            </a:fld>
            <a:endParaRPr lang="fr-FR"/>
          </a:p>
        </p:txBody>
      </p:sp>
    </p:spTree>
    <p:extLst>
      <p:ext uri="{BB962C8B-B14F-4D97-AF65-F5344CB8AC3E}">
        <p14:creationId xmlns:p14="http://schemas.microsoft.com/office/powerpoint/2010/main" val="1885621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http://schemas.opengis.net/</a:t>
            </a:r>
          </a:p>
        </p:txBody>
      </p:sp>
      <p:sp>
        <p:nvSpPr>
          <p:cNvPr id="4" name="Espace réservé du numéro de diapositive 3"/>
          <p:cNvSpPr>
            <a:spLocks noGrp="1"/>
          </p:cNvSpPr>
          <p:nvPr>
            <p:ph type="sldNum" sz="quarter" idx="10"/>
          </p:nvPr>
        </p:nvSpPr>
        <p:spPr/>
        <p:txBody>
          <a:bodyPr/>
          <a:lstStyle/>
          <a:p>
            <a:fld id="{A10770B3-A5C2-44A7-9840-6E7B664F1D54}" type="slidenum">
              <a:rPr lang="fr-FR" smtClean="0"/>
              <a:t>23</a:t>
            </a:fld>
            <a:endParaRPr lang="fr-FR"/>
          </a:p>
        </p:txBody>
      </p:sp>
    </p:spTree>
    <p:extLst>
      <p:ext uri="{BB962C8B-B14F-4D97-AF65-F5344CB8AC3E}">
        <p14:creationId xmlns:p14="http://schemas.microsoft.com/office/powerpoint/2010/main" val="355941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A10770B3-A5C2-44A7-9840-6E7B664F1D54}" type="slidenum">
              <a:rPr lang="fr-FR" smtClean="0"/>
              <a:t>24</a:t>
            </a:fld>
            <a:endParaRPr lang="fr-FR"/>
          </a:p>
        </p:txBody>
      </p:sp>
    </p:spTree>
    <p:extLst>
      <p:ext uri="{BB962C8B-B14F-4D97-AF65-F5344CB8AC3E}">
        <p14:creationId xmlns:p14="http://schemas.microsoft.com/office/powerpoint/2010/main" val="513655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https://www.w3.org/2017/12/odi-study/#rdf </a:t>
            </a:r>
          </a:p>
          <a:p>
            <a:endParaRPr lang="fr-FR" dirty="0"/>
          </a:p>
          <a:p>
            <a:r>
              <a:rPr lang="fr-FR" dirty="0"/>
              <a:t>CSVW</a:t>
            </a:r>
            <a:r>
              <a:rPr lang="fr-FR" baseline="0" dirty="0"/>
              <a:t> - </a:t>
            </a:r>
            <a:r>
              <a:rPr lang="en-US" sz="1200" u="sng" kern="1200" dirty="0">
                <a:solidFill>
                  <a:schemeClr val="tx1"/>
                </a:solidFill>
                <a:effectLst/>
                <a:latin typeface="+mn-lt"/>
                <a:ea typeface="+mn-ea"/>
                <a:cs typeface="+mn-cs"/>
                <a:hlinkClick r:id="rId3"/>
              </a:rPr>
              <a:t>https://www.w3.org/community/csvw/</a:t>
            </a:r>
            <a:r>
              <a:rPr lang="en-US" sz="1200" u="sng" kern="1200" dirty="0">
                <a:solidFill>
                  <a:schemeClr val="tx1"/>
                </a:solidFill>
                <a:effectLst/>
                <a:latin typeface="+mn-lt"/>
                <a:ea typeface="+mn-ea"/>
                <a:cs typeface="+mn-cs"/>
              </a:rPr>
              <a:t> </a:t>
            </a:r>
          </a:p>
          <a:p>
            <a:r>
              <a:rPr lang="en-GB" dirty="0"/>
              <a:t>Devices and Sensors WG</a:t>
            </a:r>
          </a:p>
          <a:p>
            <a:pPr lvl="1"/>
            <a:r>
              <a:rPr lang="en-GB" dirty="0">
                <a:hlinkClick r:id="rId4"/>
              </a:rPr>
              <a:t>https://www.w3.org/das/roadmap</a:t>
            </a:r>
            <a:r>
              <a:rPr lang="en-GB" dirty="0"/>
              <a:t> </a:t>
            </a:r>
          </a:p>
          <a:p>
            <a:r>
              <a:rPr lang="en-GB" dirty="0"/>
              <a:t>Web of Things</a:t>
            </a:r>
          </a:p>
          <a:p>
            <a:pPr lvl="1"/>
            <a:r>
              <a:rPr lang="en-GB" dirty="0" err="1"/>
              <a:t>WoT</a:t>
            </a:r>
            <a:r>
              <a:rPr lang="en-GB" dirty="0"/>
              <a:t> &amp; OGC </a:t>
            </a:r>
            <a:r>
              <a:rPr lang="en-GB" dirty="0" err="1"/>
              <a:t>Sensorthings</a:t>
            </a:r>
            <a:r>
              <a:rPr lang="en-GB" dirty="0"/>
              <a:t> API</a:t>
            </a:r>
          </a:p>
          <a:p>
            <a:r>
              <a:rPr lang="en-GB" dirty="0"/>
              <a:t>JSON-LD</a:t>
            </a:r>
          </a:p>
          <a:p>
            <a:endParaRPr lang="fr-FR" dirty="0"/>
          </a:p>
          <a:p>
            <a:r>
              <a:rPr lang="en-GB" dirty="0"/>
              <a:t>Spatial Data on the Web IG</a:t>
            </a:r>
          </a:p>
          <a:p>
            <a:pPr lvl="1"/>
            <a:r>
              <a:rPr lang="en-GB" dirty="0" err="1"/>
              <a:t>CityJSON</a:t>
            </a:r>
            <a:endParaRPr lang="en-GB" dirty="0"/>
          </a:p>
          <a:p>
            <a:pPr lvl="1"/>
            <a:r>
              <a:rPr lang="en-GB" dirty="0" err="1"/>
              <a:t>CovJSON</a:t>
            </a:r>
            <a:endParaRPr lang="en-GB" dirty="0"/>
          </a:p>
          <a:p>
            <a:pPr lvl="1"/>
            <a:r>
              <a:rPr lang="en-GB" dirty="0"/>
              <a:t>SSN extensions</a:t>
            </a:r>
          </a:p>
          <a:p>
            <a:pPr lvl="1"/>
            <a:r>
              <a:rPr lang="en-GB" dirty="0"/>
              <a:t>SSN / SOSA</a:t>
            </a:r>
          </a:p>
          <a:p>
            <a:r>
              <a:rPr lang="en-GB" dirty="0"/>
              <a:t>Web of Things IG</a:t>
            </a:r>
          </a:p>
          <a:p>
            <a:endParaRPr lang="fr-FR" dirty="0"/>
          </a:p>
        </p:txBody>
      </p:sp>
      <p:sp>
        <p:nvSpPr>
          <p:cNvPr id="4" name="Espace réservé du numéro de diapositive 3"/>
          <p:cNvSpPr>
            <a:spLocks noGrp="1"/>
          </p:cNvSpPr>
          <p:nvPr>
            <p:ph type="sldNum" sz="quarter" idx="10"/>
          </p:nvPr>
        </p:nvSpPr>
        <p:spPr/>
        <p:txBody>
          <a:bodyPr/>
          <a:lstStyle/>
          <a:p>
            <a:fld id="{A10770B3-A5C2-44A7-9840-6E7B664F1D54}" type="slidenum">
              <a:rPr lang="fr-FR" smtClean="0"/>
              <a:t>29</a:t>
            </a:fld>
            <a:endParaRPr lang="fr-FR"/>
          </a:p>
        </p:txBody>
      </p:sp>
    </p:spTree>
    <p:extLst>
      <p:ext uri="{BB962C8B-B14F-4D97-AF65-F5344CB8AC3E}">
        <p14:creationId xmlns:p14="http://schemas.microsoft.com/office/powerpoint/2010/main" val="4208918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 of the main developers of SAREF are members of LBD-CG</a:t>
            </a:r>
          </a:p>
          <a:p>
            <a:endParaRPr lang="nl-BE" dirty="0"/>
          </a:p>
        </p:txBody>
      </p:sp>
      <p:sp>
        <p:nvSpPr>
          <p:cNvPr id="4" name="Slide Number Placeholder 3"/>
          <p:cNvSpPr>
            <a:spLocks noGrp="1"/>
          </p:cNvSpPr>
          <p:nvPr>
            <p:ph type="sldNum" sz="quarter" idx="10"/>
          </p:nvPr>
        </p:nvSpPr>
        <p:spPr/>
        <p:txBody>
          <a:bodyPr/>
          <a:lstStyle/>
          <a:p>
            <a:fld id="{7BD2B0D6-7B41-8A4C-8E88-1602377FDBB8}" type="slidenum">
              <a:rPr lang="fr-FR" smtClean="0"/>
              <a:t>30</a:t>
            </a:fld>
            <a:endParaRPr lang="fr-FR"/>
          </a:p>
        </p:txBody>
      </p:sp>
    </p:spTree>
    <p:extLst>
      <p:ext uri="{BB962C8B-B14F-4D97-AF65-F5344CB8AC3E}">
        <p14:creationId xmlns:p14="http://schemas.microsoft.com/office/powerpoint/2010/main" val="166361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3</a:t>
            </a:fld>
            <a:endParaRPr lang="fr-FR"/>
          </a:p>
        </p:txBody>
      </p:sp>
    </p:spTree>
    <p:extLst>
      <p:ext uri="{BB962C8B-B14F-4D97-AF65-F5344CB8AC3E}">
        <p14:creationId xmlns:p14="http://schemas.microsoft.com/office/powerpoint/2010/main" val="2251284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4</a:t>
            </a:fld>
            <a:endParaRPr lang="fr-FR"/>
          </a:p>
        </p:txBody>
      </p:sp>
    </p:spTree>
    <p:extLst>
      <p:ext uri="{BB962C8B-B14F-4D97-AF65-F5344CB8AC3E}">
        <p14:creationId xmlns:p14="http://schemas.microsoft.com/office/powerpoint/2010/main" val="4200060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5</a:t>
            </a:fld>
            <a:endParaRPr lang="fr-FR"/>
          </a:p>
        </p:txBody>
      </p:sp>
    </p:spTree>
    <p:extLst>
      <p:ext uri="{BB962C8B-B14F-4D97-AF65-F5344CB8AC3E}">
        <p14:creationId xmlns:p14="http://schemas.microsoft.com/office/powerpoint/2010/main" val="699505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6</a:t>
            </a:fld>
            <a:endParaRPr lang="fr-FR"/>
          </a:p>
        </p:txBody>
      </p:sp>
    </p:spTree>
    <p:extLst>
      <p:ext uri="{BB962C8B-B14F-4D97-AF65-F5344CB8AC3E}">
        <p14:creationId xmlns:p14="http://schemas.microsoft.com/office/powerpoint/2010/main" val="353334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7</a:t>
            </a:fld>
            <a:endParaRPr lang="fr-FR"/>
          </a:p>
        </p:txBody>
      </p:sp>
    </p:spTree>
    <p:extLst>
      <p:ext uri="{BB962C8B-B14F-4D97-AF65-F5344CB8AC3E}">
        <p14:creationId xmlns:p14="http://schemas.microsoft.com/office/powerpoint/2010/main" val="754019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8</a:t>
            </a:fld>
            <a:endParaRPr lang="fr-FR"/>
          </a:p>
        </p:txBody>
      </p:sp>
    </p:spTree>
    <p:extLst>
      <p:ext uri="{BB962C8B-B14F-4D97-AF65-F5344CB8AC3E}">
        <p14:creationId xmlns:p14="http://schemas.microsoft.com/office/powerpoint/2010/main" val="1437122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9</a:t>
            </a:fld>
            <a:endParaRPr lang="fr-FR"/>
          </a:p>
        </p:txBody>
      </p:sp>
    </p:spTree>
    <p:extLst>
      <p:ext uri="{BB962C8B-B14F-4D97-AF65-F5344CB8AC3E}">
        <p14:creationId xmlns:p14="http://schemas.microsoft.com/office/powerpoint/2010/main" val="929041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D2B0D6-7B41-8A4C-8E88-1602377FDBB8}" type="slidenum">
              <a:rPr lang="fr-FR" smtClean="0"/>
              <a:t>10</a:t>
            </a:fld>
            <a:endParaRPr lang="fr-FR"/>
          </a:p>
        </p:txBody>
      </p:sp>
    </p:spTree>
    <p:extLst>
      <p:ext uri="{BB962C8B-B14F-4D97-AF65-F5344CB8AC3E}">
        <p14:creationId xmlns:p14="http://schemas.microsoft.com/office/powerpoint/2010/main" val="1706365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 y="0"/>
            <a:ext cx="9111270" cy="1663700"/>
          </a:xfrm>
          <a:prstGeom prst="rect">
            <a:avLst/>
          </a:prstGeom>
        </p:spPr>
      </p:pic>
      <p:sp>
        <p:nvSpPr>
          <p:cNvPr id="2" name="Title 1">
            <a:extLst>
              <a:ext uri="{FF2B5EF4-FFF2-40B4-BE49-F238E27FC236}">
                <a16:creationId xmlns:a16="http://schemas.microsoft.com/office/drawing/2014/main" id="{E1B33065-12EA-624E-A9D1-54D47801E1B3}"/>
              </a:ext>
            </a:extLst>
          </p:cNvPr>
          <p:cNvSpPr>
            <a:spLocks noGrp="1"/>
          </p:cNvSpPr>
          <p:nvPr>
            <p:ph type="ctrTitle" hasCustomPrompt="1"/>
          </p:nvPr>
        </p:nvSpPr>
        <p:spPr>
          <a:xfrm>
            <a:off x="138896" y="150090"/>
            <a:ext cx="10648709" cy="1944928"/>
          </a:xfrm>
        </p:spPr>
        <p:txBody>
          <a:bodyPr anchor="b"/>
          <a:lstStyle>
            <a:lvl1pPr algn="ctr" fontAlgn="t">
              <a:defRPr sz="6000"/>
            </a:lvl1pPr>
          </a:lstStyle>
          <a:p>
            <a:r>
              <a:rPr lang="en-US" dirty="0"/>
              <a:t>%%</a:t>
            </a:r>
            <a:r>
              <a:rPr lang="en-US" dirty="0" err="1"/>
              <a:t>TITle</a:t>
            </a:r>
            <a:r>
              <a:rPr lang="en-US" dirty="0"/>
              <a:t>%%</a:t>
            </a:r>
            <a:endParaRPr lang="fr-FR" dirty="0"/>
          </a:p>
        </p:txBody>
      </p:sp>
      <p:sp>
        <p:nvSpPr>
          <p:cNvPr id="3" name="Subtitle 2">
            <a:extLst>
              <a:ext uri="{FF2B5EF4-FFF2-40B4-BE49-F238E27FC236}">
                <a16:creationId xmlns:a16="http://schemas.microsoft.com/office/drawing/2014/main" id="{79B941CB-1D71-AF46-A520-03BD725F874E}"/>
              </a:ext>
            </a:extLst>
          </p:cNvPr>
          <p:cNvSpPr>
            <a:spLocks noGrp="1"/>
          </p:cNvSpPr>
          <p:nvPr>
            <p:ph type="subTitle" idx="1" hasCustomPrompt="1"/>
          </p:nvPr>
        </p:nvSpPr>
        <p:spPr>
          <a:xfrm>
            <a:off x="138896" y="5926238"/>
            <a:ext cx="10648709" cy="743672"/>
          </a:xfrm>
        </p:spPr>
        <p:txBody>
          <a:bodyPr>
            <a:normAutofit/>
          </a:bodyPr>
          <a:lstStyle>
            <a:lvl1pPr marL="0" indent="0" algn="ctr">
              <a:buNone/>
              <a:defRPr sz="4400" b="0" i="1" baseline="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%%Author%%</a:t>
            </a:r>
            <a:endParaRPr lang="fr-FR" dirty="0"/>
          </a:p>
        </p:txBody>
      </p:sp>
      <p:sp>
        <p:nvSpPr>
          <p:cNvPr id="6" name="Slide Number Placeholder 5">
            <a:extLst>
              <a:ext uri="{FF2B5EF4-FFF2-40B4-BE49-F238E27FC236}">
                <a16:creationId xmlns:a16="http://schemas.microsoft.com/office/drawing/2014/main" id="{6D28D0D3-96C8-A64F-997C-99B65F539338}"/>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90324025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7A5F-F630-CB4D-9A9A-A745D1439E75}"/>
              </a:ext>
            </a:extLst>
          </p:cNvPr>
          <p:cNvSpPr>
            <a:spLocks noGrp="1"/>
          </p:cNvSpPr>
          <p:nvPr>
            <p:ph type="title"/>
          </p:nvPr>
        </p:nvSpPr>
        <p:spPr/>
        <p:txBody>
          <a:bodyPr/>
          <a:lstStyle/>
          <a:p>
            <a:r>
              <a:rPr lang="fr-FR"/>
              <a:t>Modifiez le style du titre</a:t>
            </a:r>
          </a:p>
        </p:txBody>
      </p:sp>
      <p:sp>
        <p:nvSpPr>
          <p:cNvPr id="3" name="Vertical Text Placeholder 2">
            <a:extLst>
              <a:ext uri="{FF2B5EF4-FFF2-40B4-BE49-F238E27FC236}">
                <a16:creationId xmlns:a16="http://schemas.microsoft.com/office/drawing/2014/main" id="{F44CCF4B-CDB9-CD4E-99AA-F27ABF091205}"/>
              </a:ext>
            </a:extLst>
          </p:cNvPr>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Slide Number Placeholder 5">
            <a:extLst>
              <a:ext uri="{FF2B5EF4-FFF2-40B4-BE49-F238E27FC236}">
                <a16:creationId xmlns:a16="http://schemas.microsoft.com/office/drawing/2014/main" id="{06A6AC96-8AC8-8748-BF3E-199DD4A8ED79}"/>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88810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33E60C-23CB-AB4F-B234-469E563548DF}"/>
              </a:ext>
            </a:extLst>
          </p:cNvPr>
          <p:cNvSpPr>
            <a:spLocks noGrp="1"/>
          </p:cNvSpPr>
          <p:nvPr>
            <p:ph type="title" orient="vert"/>
          </p:nvPr>
        </p:nvSpPr>
        <p:spPr>
          <a:xfrm>
            <a:off x="8215616" y="365124"/>
            <a:ext cx="2628900" cy="6197721"/>
          </a:xfrm>
        </p:spPr>
        <p:txBody>
          <a:bodyPr vert="eaVert"/>
          <a:lstStyle/>
          <a:p>
            <a:r>
              <a:rPr lang="fr-FR"/>
              <a:t>Modifiez le style du titre</a:t>
            </a:r>
          </a:p>
        </p:txBody>
      </p:sp>
      <p:sp>
        <p:nvSpPr>
          <p:cNvPr id="3" name="Vertical Text Placeholder 2">
            <a:extLst>
              <a:ext uri="{FF2B5EF4-FFF2-40B4-BE49-F238E27FC236}">
                <a16:creationId xmlns:a16="http://schemas.microsoft.com/office/drawing/2014/main" id="{4E3BED56-CCE7-AD4F-8B2B-0BB55CD18090}"/>
              </a:ext>
            </a:extLst>
          </p:cNvPr>
          <p:cNvSpPr>
            <a:spLocks noGrp="1"/>
          </p:cNvSpPr>
          <p:nvPr>
            <p:ph type="body" orient="vert" idx="1"/>
          </p:nvPr>
        </p:nvSpPr>
        <p:spPr>
          <a:xfrm>
            <a:off x="295641" y="365124"/>
            <a:ext cx="7734300" cy="619772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Slide Number Placeholder 5">
            <a:extLst>
              <a:ext uri="{FF2B5EF4-FFF2-40B4-BE49-F238E27FC236}">
                <a16:creationId xmlns:a16="http://schemas.microsoft.com/office/drawing/2014/main" id="{BB3994E6-4F12-A743-8830-EC9150C7A21A}"/>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3755238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299E80-E970-124E-AE93-DFC1388F668A}"/>
              </a:ext>
            </a:extLst>
          </p:cNvPr>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Slide Number Placeholder 5">
            <a:extLst>
              <a:ext uri="{FF2B5EF4-FFF2-40B4-BE49-F238E27FC236}">
                <a16:creationId xmlns:a16="http://schemas.microsoft.com/office/drawing/2014/main" id="{82E483B8-69C7-B240-940F-8432D073A2AF}"/>
              </a:ext>
            </a:extLst>
          </p:cNvPr>
          <p:cNvSpPr>
            <a:spLocks noGrp="1"/>
          </p:cNvSpPr>
          <p:nvPr>
            <p:ph type="sldNum" sz="quarter" idx="12"/>
          </p:nvPr>
        </p:nvSpPr>
        <p:spPr/>
        <p:txBody>
          <a:bodyPr/>
          <a:lstStyle/>
          <a:p>
            <a:fld id="{6DEB2382-720F-5A49-B5F0-CFC5F13EEFA3}" type="slidenum">
              <a:rPr lang="fr-FR" smtClean="0"/>
              <a:t>‹#›</a:t>
            </a:fld>
            <a:endParaRPr lang="fr-FR"/>
          </a:p>
        </p:txBody>
      </p:sp>
      <p:sp>
        <p:nvSpPr>
          <p:cNvPr id="8" name="Titre 7"/>
          <p:cNvSpPr>
            <a:spLocks noGrp="1"/>
          </p:cNvSpPr>
          <p:nvPr>
            <p:ph type="title"/>
          </p:nvPr>
        </p:nvSpPr>
        <p:spPr/>
        <p:txBody>
          <a:bodyPr/>
          <a:lstStyle/>
          <a:p>
            <a:r>
              <a:rPr lang="fr-FR"/>
              <a:t>Modifiez le style du titre</a:t>
            </a:r>
          </a:p>
        </p:txBody>
      </p:sp>
      <p:sp>
        <p:nvSpPr>
          <p:cNvPr id="9" name="Espace réservé du pied de page 4"/>
          <p:cNvSpPr>
            <a:spLocks noGrp="1"/>
          </p:cNvSpPr>
          <p:nvPr>
            <p:ph type="ftr" sz="quarter" idx="3"/>
          </p:nvPr>
        </p:nvSpPr>
        <p:spPr>
          <a:xfrm>
            <a:off x="4494455" y="6447703"/>
            <a:ext cx="6269037" cy="404812"/>
          </a:xfrm>
          <a:prstGeom prst="rect">
            <a:avLst/>
          </a:prstGeom>
        </p:spPr>
        <p:txBody>
          <a:bodyPr anchor="ctr" anchorCtr="0"/>
          <a:lstStyle/>
          <a:p>
            <a:pPr algn="r"/>
            <a:r>
              <a:rPr lang="en-US" sz="1050" dirty="0"/>
              <a:t>Ana ROXIN | W3C Linked Building Data CG - Alignments and links</a:t>
            </a:r>
            <a:endParaRPr lang="fr-FR" sz="1050" dirty="0"/>
          </a:p>
        </p:txBody>
      </p:sp>
    </p:spTree>
    <p:extLst>
      <p:ext uri="{BB962C8B-B14F-4D97-AF65-F5344CB8AC3E}">
        <p14:creationId xmlns:p14="http://schemas.microsoft.com/office/powerpoint/2010/main" val="8895820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1142-745F-6F4E-A68D-226E64C75F2F}"/>
              </a:ext>
            </a:extLst>
          </p:cNvPr>
          <p:cNvSpPr>
            <a:spLocks noGrp="1"/>
          </p:cNvSpPr>
          <p:nvPr>
            <p:ph type="title"/>
          </p:nvPr>
        </p:nvSpPr>
        <p:spPr>
          <a:xfrm>
            <a:off x="287841" y="1640294"/>
            <a:ext cx="10515600" cy="2852737"/>
          </a:xfrm>
        </p:spPr>
        <p:txBody>
          <a:bodyPr anchor="b"/>
          <a:lstStyle>
            <a:lvl1pPr>
              <a:defRPr sz="6000"/>
            </a:lvl1pPr>
          </a:lstStyle>
          <a:p>
            <a:r>
              <a:rPr lang="fr-FR"/>
              <a:t>Modifiez le style du titre</a:t>
            </a:r>
          </a:p>
        </p:txBody>
      </p:sp>
      <p:sp>
        <p:nvSpPr>
          <p:cNvPr id="3" name="Text Placeholder 2">
            <a:extLst>
              <a:ext uri="{FF2B5EF4-FFF2-40B4-BE49-F238E27FC236}">
                <a16:creationId xmlns:a16="http://schemas.microsoft.com/office/drawing/2014/main" id="{9CF30E02-7A98-2B43-AFB2-BFD92FBA223F}"/>
              </a:ext>
            </a:extLst>
          </p:cNvPr>
          <p:cNvSpPr>
            <a:spLocks noGrp="1"/>
          </p:cNvSpPr>
          <p:nvPr>
            <p:ph type="body" idx="1"/>
          </p:nvPr>
        </p:nvSpPr>
        <p:spPr>
          <a:xfrm>
            <a:off x="287841" y="4601042"/>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a:t>Modifiez les styles du texte du masque</a:t>
            </a:r>
          </a:p>
        </p:txBody>
      </p:sp>
      <p:sp>
        <p:nvSpPr>
          <p:cNvPr id="6" name="Slide Number Placeholder 5">
            <a:extLst>
              <a:ext uri="{FF2B5EF4-FFF2-40B4-BE49-F238E27FC236}">
                <a16:creationId xmlns:a16="http://schemas.microsoft.com/office/drawing/2014/main" id="{3E00799C-1E19-4545-B7AB-A67BD79D8FFF}"/>
              </a:ext>
            </a:extLst>
          </p:cNvPr>
          <p:cNvSpPr>
            <a:spLocks noGrp="1"/>
          </p:cNvSpPr>
          <p:nvPr>
            <p:ph type="sldNum" sz="quarter" idx="12"/>
          </p:nvPr>
        </p:nvSpPr>
        <p:spPr/>
        <p:txBody>
          <a:bodyPr/>
          <a:lstStyle/>
          <a:p>
            <a:fld id="{6DEB2382-720F-5A49-B5F0-CFC5F13EEFA3}" type="slidenum">
              <a:rPr lang="fr-FR" smtClean="0"/>
              <a:t>‹#›</a:t>
            </a:fld>
            <a:endParaRPr lang="fr-FR"/>
          </a:p>
        </p:txBody>
      </p:sp>
      <p:sp>
        <p:nvSpPr>
          <p:cNvPr id="5" name="Espace réservé du pied de page 4"/>
          <p:cNvSpPr>
            <a:spLocks noGrp="1"/>
          </p:cNvSpPr>
          <p:nvPr>
            <p:ph type="ftr" sz="quarter" idx="3"/>
          </p:nvPr>
        </p:nvSpPr>
        <p:spPr>
          <a:xfrm>
            <a:off x="4494455" y="6447703"/>
            <a:ext cx="6269037" cy="404812"/>
          </a:xfrm>
          <a:prstGeom prst="rect">
            <a:avLst/>
          </a:prstGeom>
        </p:spPr>
        <p:txBody>
          <a:bodyPr anchor="ctr" anchorCtr="0"/>
          <a:lstStyle/>
          <a:p>
            <a:pPr algn="r"/>
            <a:r>
              <a:rPr lang="en-US" sz="1050" dirty="0"/>
              <a:t>Ana ROXIN | W3C Linked Building Data CG - Alignments and links</a:t>
            </a:r>
            <a:endParaRPr lang="fr-FR" sz="1050" dirty="0"/>
          </a:p>
        </p:txBody>
      </p:sp>
    </p:spTree>
    <p:extLst>
      <p:ext uri="{BB962C8B-B14F-4D97-AF65-F5344CB8AC3E}">
        <p14:creationId xmlns:p14="http://schemas.microsoft.com/office/powerpoint/2010/main" val="3885415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A20B-F7C0-8640-B16D-01F2875212E9}"/>
              </a:ext>
            </a:extLst>
          </p:cNvPr>
          <p:cNvSpPr>
            <a:spLocks noGrp="1"/>
          </p:cNvSpPr>
          <p:nvPr>
            <p:ph type="title"/>
          </p:nvPr>
        </p:nvSpPr>
        <p:spPr/>
        <p:txBody>
          <a:bodyPr/>
          <a:lstStyle/>
          <a:p>
            <a:r>
              <a:rPr lang="fr-FR"/>
              <a:t>Modifiez le style du titre</a:t>
            </a:r>
          </a:p>
        </p:txBody>
      </p:sp>
      <p:sp>
        <p:nvSpPr>
          <p:cNvPr id="3" name="Content Placeholder 2">
            <a:extLst>
              <a:ext uri="{FF2B5EF4-FFF2-40B4-BE49-F238E27FC236}">
                <a16:creationId xmlns:a16="http://schemas.microsoft.com/office/drawing/2014/main" id="{F7717CD5-FE3D-BA43-9B0E-A9C5DF475716}"/>
              </a:ext>
            </a:extLst>
          </p:cNvPr>
          <p:cNvSpPr>
            <a:spLocks noGrp="1"/>
          </p:cNvSpPr>
          <p:nvPr>
            <p:ph sz="half" idx="1"/>
          </p:nvPr>
        </p:nvSpPr>
        <p:spPr>
          <a:xfrm>
            <a:off x="247892" y="18340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Content Placeholder 3">
            <a:extLst>
              <a:ext uri="{FF2B5EF4-FFF2-40B4-BE49-F238E27FC236}">
                <a16:creationId xmlns:a16="http://schemas.microsoft.com/office/drawing/2014/main" id="{71299A8C-579E-5C4D-B578-872BF6E5BEBE}"/>
              </a:ext>
            </a:extLst>
          </p:cNvPr>
          <p:cNvSpPr>
            <a:spLocks noGrp="1"/>
          </p:cNvSpPr>
          <p:nvPr>
            <p:ph sz="half" idx="2"/>
          </p:nvPr>
        </p:nvSpPr>
        <p:spPr>
          <a:xfrm>
            <a:off x="5581892" y="18340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Slide Number Placeholder 6">
            <a:extLst>
              <a:ext uri="{FF2B5EF4-FFF2-40B4-BE49-F238E27FC236}">
                <a16:creationId xmlns:a16="http://schemas.microsoft.com/office/drawing/2014/main" id="{3445A385-A80D-C843-AEB0-92695E40DA3C}"/>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34176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8CBD-FBB5-BE4E-A30B-C78D3B7F131B}"/>
              </a:ext>
            </a:extLst>
          </p:cNvPr>
          <p:cNvSpPr>
            <a:spLocks noGrp="1"/>
          </p:cNvSpPr>
          <p:nvPr>
            <p:ph type="title"/>
          </p:nvPr>
        </p:nvSpPr>
        <p:spPr>
          <a:xfrm>
            <a:off x="272629" y="355600"/>
            <a:ext cx="10340974" cy="1325563"/>
          </a:xfrm>
        </p:spPr>
        <p:txBody>
          <a:bodyPr/>
          <a:lstStyle/>
          <a:p>
            <a:r>
              <a:rPr lang="fr-FR"/>
              <a:t>Modifiez le style du titre</a:t>
            </a:r>
            <a:endParaRPr lang="fr-FR" dirty="0"/>
          </a:p>
        </p:txBody>
      </p:sp>
      <p:sp>
        <p:nvSpPr>
          <p:cNvPr id="3" name="Text Placeholder 2">
            <a:extLst>
              <a:ext uri="{FF2B5EF4-FFF2-40B4-BE49-F238E27FC236}">
                <a16:creationId xmlns:a16="http://schemas.microsoft.com/office/drawing/2014/main" id="{D0BFF131-33B6-684F-A209-3D2CDCB3D027}"/>
              </a:ext>
            </a:extLst>
          </p:cNvPr>
          <p:cNvSpPr>
            <a:spLocks noGrp="1"/>
          </p:cNvSpPr>
          <p:nvPr>
            <p:ph type="body" idx="1"/>
          </p:nvPr>
        </p:nvSpPr>
        <p:spPr>
          <a:xfrm>
            <a:off x="272628"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Modifiez les styles du texte du masque</a:t>
            </a:r>
          </a:p>
        </p:txBody>
      </p:sp>
      <p:sp>
        <p:nvSpPr>
          <p:cNvPr id="4" name="Content Placeholder 3">
            <a:extLst>
              <a:ext uri="{FF2B5EF4-FFF2-40B4-BE49-F238E27FC236}">
                <a16:creationId xmlns:a16="http://schemas.microsoft.com/office/drawing/2014/main" id="{4D8EB63D-5905-7641-8EDC-848D87324CC1}"/>
              </a:ext>
            </a:extLst>
          </p:cNvPr>
          <p:cNvSpPr>
            <a:spLocks noGrp="1"/>
          </p:cNvSpPr>
          <p:nvPr>
            <p:ph sz="half" idx="2"/>
          </p:nvPr>
        </p:nvSpPr>
        <p:spPr>
          <a:xfrm>
            <a:off x="272628" y="2533893"/>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Text Placeholder 4">
            <a:extLst>
              <a:ext uri="{FF2B5EF4-FFF2-40B4-BE49-F238E27FC236}">
                <a16:creationId xmlns:a16="http://schemas.microsoft.com/office/drawing/2014/main" id="{BBD90779-2590-2D4C-8298-6CEED1D16782}"/>
              </a:ext>
            </a:extLst>
          </p:cNvPr>
          <p:cNvSpPr>
            <a:spLocks noGrp="1"/>
          </p:cNvSpPr>
          <p:nvPr>
            <p:ph type="body" sz="quarter" idx="3"/>
          </p:nvPr>
        </p:nvSpPr>
        <p:spPr>
          <a:xfrm>
            <a:off x="5430415" y="1695572"/>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Modifiez les styles du texte du masque</a:t>
            </a:r>
          </a:p>
        </p:txBody>
      </p:sp>
      <p:sp>
        <p:nvSpPr>
          <p:cNvPr id="6" name="Content Placeholder 5">
            <a:extLst>
              <a:ext uri="{FF2B5EF4-FFF2-40B4-BE49-F238E27FC236}">
                <a16:creationId xmlns:a16="http://schemas.microsoft.com/office/drawing/2014/main" id="{22A9CA33-2FCE-9C4F-ABA8-87BAA989AC59}"/>
              </a:ext>
            </a:extLst>
          </p:cNvPr>
          <p:cNvSpPr>
            <a:spLocks noGrp="1"/>
          </p:cNvSpPr>
          <p:nvPr>
            <p:ph sz="quarter" idx="4"/>
          </p:nvPr>
        </p:nvSpPr>
        <p:spPr>
          <a:xfrm>
            <a:off x="5430415" y="2533893"/>
            <a:ext cx="5183188" cy="371340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Slide Number Placeholder 8">
            <a:extLst>
              <a:ext uri="{FF2B5EF4-FFF2-40B4-BE49-F238E27FC236}">
                <a16:creationId xmlns:a16="http://schemas.microsoft.com/office/drawing/2014/main" id="{B05575D3-6F92-1347-81F3-031F5DD42D1B}"/>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2972595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BA45-B103-AE4B-9219-59A8757A04CB}"/>
              </a:ext>
            </a:extLst>
          </p:cNvPr>
          <p:cNvSpPr>
            <a:spLocks noGrp="1"/>
          </p:cNvSpPr>
          <p:nvPr>
            <p:ph type="title"/>
          </p:nvPr>
        </p:nvSpPr>
        <p:spPr/>
        <p:txBody>
          <a:bodyPr/>
          <a:lstStyle/>
          <a:p>
            <a:r>
              <a:rPr lang="fr-FR"/>
              <a:t>Modifiez le style du titre</a:t>
            </a:r>
          </a:p>
        </p:txBody>
      </p:sp>
      <p:sp>
        <p:nvSpPr>
          <p:cNvPr id="5" name="Slide Number Placeholder 4">
            <a:extLst>
              <a:ext uri="{FF2B5EF4-FFF2-40B4-BE49-F238E27FC236}">
                <a16:creationId xmlns:a16="http://schemas.microsoft.com/office/drawing/2014/main" id="{94A386B6-978D-3743-950E-91928891C9A0}"/>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203140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5C9D44-5B15-AE45-B8F5-AC6F3679B0FB}"/>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3109747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ACF8-413F-014C-8BF2-5BC8D01ABFD2}"/>
              </a:ext>
            </a:extLst>
          </p:cNvPr>
          <p:cNvSpPr>
            <a:spLocks noGrp="1"/>
          </p:cNvSpPr>
          <p:nvPr>
            <p:ph type="title"/>
          </p:nvPr>
        </p:nvSpPr>
        <p:spPr>
          <a:xfrm>
            <a:off x="428625" y="554801"/>
            <a:ext cx="3932237" cy="1600200"/>
          </a:xfrm>
        </p:spPr>
        <p:txBody>
          <a:bodyPr anchor="b"/>
          <a:lstStyle>
            <a:lvl1pPr>
              <a:defRPr sz="3200"/>
            </a:lvl1pPr>
          </a:lstStyle>
          <a:p>
            <a:r>
              <a:rPr lang="fr-FR"/>
              <a:t>Modifiez le style du titre</a:t>
            </a:r>
          </a:p>
        </p:txBody>
      </p:sp>
      <p:sp>
        <p:nvSpPr>
          <p:cNvPr id="3" name="Content Placeholder 2">
            <a:extLst>
              <a:ext uri="{FF2B5EF4-FFF2-40B4-BE49-F238E27FC236}">
                <a16:creationId xmlns:a16="http://schemas.microsoft.com/office/drawing/2014/main" id="{50C419F2-335E-E045-8238-23187391BFED}"/>
              </a:ext>
            </a:extLst>
          </p:cNvPr>
          <p:cNvSpPr>
            <a:spLocks noGrp="1"/>
          </p:cNvSpPr>
          <p:nvPr>
            <p:ph idx="1"/>
          </p:nvPr>
        </p:nvSpPr>
        <p:spPr>
          <a:xfrm>
            <a:off x="4477133" y="559805"/>
            <a:ext cx="6172200" cy="57946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ext Placeholder 3">
            <a:extLst>
              <a:ext uri="{FF2B5EF4-FFF2-40B4-BE49-F238E27FC236}">
                <a16:creationId xmlns:a16="http://schemas.microsoft.com/office/drawing/2014/main" id="{AADF441F-B3C3-5C4C-9FD4-C9F994C0B542}"/>
              </a:ext>
            </a:extLst>
          </p:cNvPr>
          <p:cNvSpPr>
            <a:spLocks noGrp="1"/>
          </p:cNvSpPr>
          <p:nvPr>
            <p:ph type="body" sz="half" idx="2"/>
          </p:nvPr>
        </p:nvSpPr>
        <p:spPr>
          <a:xfrm>
            <a:off x="428625" y="2175257"/>
            <a:ext cx="3932237" cy="4179244"/>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fr-FR"/>
              <a:t>Modifiez les styles du texte du masque</a:t>
            </a:r>
          </a:p>
        </p:txBody>
      </p:sp>
      <p:sp>
        <p:nvSpPr>
          <p:cNvPr id="7" name="Slide Number Placeholder 6">
            <a:extLst>
              <a:ext uri="{FF2B5EF4-FFF2-40B4-BE49-F238E27FC236}">
                <a16:creationId xmlns:a16="http://schemas.microsoft.com/office/drawing/2014/main" id="{358E9426-98CE-F44F-A8A0-9701181008D0}"/>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276825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4954-44C0-5E48-A255-D68A523BF23D}"/>
              </a:ext>
            </a:extLst>
          </p:cNvPr>
          <p:cNvSpPr>
            <a:spLocks noGrp="1"/>
          </p:cNvSpPr>
          <p:nvPr>
            <p:ph type="title"/>
          </p:nvPr>
        </p:nvSpPr>
        <p:spPr>
          <a:xfrm>
            <a:off x="335667" y="775504"/>
            <a:ext cx="4336346" cy="1600200"/>
          </a:xfrm>
        </p:spPr>
        <p:txBody>
          <a:bodyPr anchor="b"/>
          <a:lstStyle>
            <a:lvl1pPr>
              <a:defRPr sz="3200"/>
            </a:lvl1pPr>
          </a:lstStyle>
          <a:p>
            <a:r>
              <a:rPr lang="fr-FR"/>
              <a:t>Modifiez le style du titre</a:t>
            </a:r>
            <a:endParaRPr lang="fr-FR" dirty="0"/>
          </a:p>
        </p:txBody>
      </p:sp>
      <p:sp>
        <p:nvSpPr>
          <p:cNvPr id="3" name="Picture Placeholder 2">
            <a:extLst>
              <a:ext uri="{FF2B5EF4-FFF2-40B4-BE49-F238E27FC236}">
                <a16:creationId xmlns:a16="http://schemas.microsoft.com/office/drawing/2014/main" id="{7B4F21C1-5AE2-9146-B766-7B1071AADA0E}"/>
              </a:ext>
            </a:extLst>
          </p:cNvPr>
          <p:cNvSpPr>
            <a:spLocks noGrp="1"/>
          </p:cNvSpPr>
          <p:nvPr>
            <p:ph type="pic" idx="1"/>
          </p:nvPr>
        </p:nvSpPr>
        <p:spPr>
          <a:xfrm>
            <a:off x="4803494" y="775504"/>
            <a:ext cx="6060332" cy="5504386"/>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fr-FR"/>
              <a:t>Cliquez sur l'icône pour ajouter une image</a:t>
            </a:r>
          </a:p>
        </p:txBody>
      </p:sp>
      <p:sp>
        <p:nvSpPr>
          <p:cNvPr id="4" name="Text Placeholder 3">
            <a:extLst>
              <a:ext uri="{FF2B5EF4-FFF2-40B4-BE49-F238E27FC236}">
                <a16:creationId xmlns:a16="http://schemas.microsoft.com/office/drawing/2014/main" id="{4655E33B-2004-534E-B923-6C08C7E146A1}"/>
              </a:ext>
            </a:extLst>
          </p:cNvPr>
          <p:cNvSpPr>
            <a:spLocks noGrp="1"/>
          </p:cNvSpPr>
          <p:nvPr>
            <p:ph type="body" sz="half" idx="2"/>
          </p:nvPr>
        </p:nvSpPr>
        <p:spPr>
          <a:xfrm>
            <a:off x="335667" y="2468302"/>
            <a:ext cx="4336346"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fr-FR"/>
              <a:t>Modifiez les styles du texte du masque</a:t>
            </a:r>
          </a:p>
        </p:txBody>
      </p:sp>
      <p:sp>
        <p:nvSpPr>
          <p:cNvPr id="7" name="Slide Number Placeholder 6">
            <a:extLst>
              <a:ext uri="{FF2B5EF4-FFF2-40B4-BE49-F238E27FC236}">
                <a16:creationId xmlns:a16="http://schemas.microsoft.com/office/drawing/2014/main" id="{971C785C-4051-FA4E-8529-C33DA6F299CE}"/>
              </a:ext>
            </a:extLst>
          </p:cNvPr>
          <p:cNvSpPr>
            <a:spLocks noGrp="1"/>
          </p:cNvSpPr>
          <p:nvPr>
            <p:ph type="sldNum" sz="quarter" idx="12"/>
          </p:nvPr>
        </p:nvSpPr>
        <p:spPr/>
        <p:txBody>
          <a:bodyPr/>
          <a:lstStyle/>
          <a:p>
            <a:fld id="{6DEB2382-720F-5A49-B5F0-CFC5F13EEFA3}" type="slidenum">
              <a:rPr lang="fr-FR" smtClean="0"/>
              <a:t>‹#›</a:t>
            </a:fld>
            <a:endParaRPr lang="fr-FR"/>
          </a:p>
        </p:txBody>
      </p:sp>
    </p:spTree>
    <p:extLst>
      <p:ext uri="{BB962C8B-B14F-4D97-AF65-F5344CB8AC3E}">
        <p14:creationId xmlns:p14="http://schemas.microsoft.com/office/powerpoint/2010/main" val="34041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3"/>
          <a:stretch>
            <a:fillRect/>
          </a:stretch>
        </p:blipFill>
        <p:spPr>
          <a:xfrm>
            <a:off x="1" y="0"/>
            <a:ext cx="4610099" cy="841795"/>
          </a:xfrm>
          <a:prstGeom prst="rect">
            <a:avLst/>
          </a:prstGeom>
        </p:spPr>
      </p:pic>
      <p:sp>
        <p:nvSpPr>
          <p:cNvPr id="2" name="Title Placeholder 1">
            <a:extLst>
              <a:ext uri="{FF2B5EF4-FFF2-40B4-BE49-F238E27FC236}">
                <a16:creationId xmlns:a16="http://schemas.microsoft.com/office/drawing/2014/main" id="{89BC8DAD-0B87-AD47-88C3-8C51798AD920}"/>
              </a:ext>
            </a:extLst>
          </p:cNvPr>
          <p:cNvSpPr>
            <a:spLocks noGrp="1"/>
          </p:cNvSpPr>
          <p:nvPr>
            <p:ph type="title"/>
          </p:nvPr>
        </p:nvSpPr>
        <p:spPr>
          <a:xfrm>
            <a:off x="247892" y="320671"/>
            <a:ext cx="10515600" cy="1325563"/>
          </a:xfrm>
          <a:prstGeom prst="rect">
            <a:avLst/>
          </a:prstGeom>
        </p:spPr>
        <p:txBody>
          <a:bodyPr vert="horz" lIns="91440" tIns="45720" rIns="91440" bIns="45720" rtlCol="0" anchor="ctr">
            <a:normAutofit/>
          </a:bodyPr>
          <a:lstStyle/>
          <a:p>
            <a:r>
              <a:rPr lang="fr-FR"/>
              <a:t>Modifiez le style du titre</a:t>
            </a:r>
            <a:endParaRPr lang="fr-FR" dirty="0"/>
          </a:p>
        </p:txBody>
      </p:sp>
      <p:sp>
        <p:nvSpPr>
          <p:cNvPr id="3" name="Text Placeholder 2">
            <a:extLst>
              <a:ext uri="{FF2B5EF4-FFF2-40B4-BE49-F238E27FC236}">
                <a16:creationId xmlns:a16="http://schemas.microsoft.com/office/drawing/2014/main" id="{B84321DF-ADED-6D42-97F4-B0674146AC5E}"/>
              </a:ext>
            </a:extLst>
          </p:cNvPr>
          <p:cNvSpPr>
            <a:spLocks noGrp="1"/>
          </p:cNvSpPr>
          <p:nvPr>
            <p:ph type="body" idx="1"/>
          </p:nvPr>
        </p:nvSpPr>
        <p:spPr>
          <a:xfrm>
            <a:off x="247892"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Slide Number Placeholder 5">
            <a:extLst>
              <a:ext uri="{FF2B5EF4-FFF2-40B4-BE49-F238E27FC236}">
                <a16:creationId xmlns:a16="http://schemas.microsoft.com/office/drawing/2014/main" id="{C482F913-18AC-5041-81FF-586D16F4173E}"/>
              </a:ext>
            </a:extLst>
          </p:cNvPr>
          <p:cNvSpPr>
            <a:spLocks noGrp="1"/>
          </p:cNvSpPr>
          <p:nvPr>
            <p:ph type="sldNum" sz="quarter" idx="4"/>
          </p:nvPr>
        </p:nvSpPr>
        <p:spPr>
          <a:xfrm>
            <a:off x="11215867" y="310949"/>
            <a:ext cx="625033" cy="452980"/>
          </a:xfrm>
          <a:prstGeom prst="rect">
            <a:avLst/>
          </a:prstGeom>
        </p:spPr>
        <p:txBody>
          <a:bodyPr vert="horz" lIns="91440" tIns="45720" rIns="91440" bIns="45720" rtlCol="0" anchor="ctr"/>
          <a:lstStyle>
            <a:lvl1pPr algn="ctr">
              <a:defRPr sz="2000" b="1" i="0" baseline="0">
                <a:solidFill>
                  <a:srgbClr val="D95034"/>
                </a:solidFill>
                <a:latin typeface="+mj-lt"/>
              </a:defRPr>
            </a:lvl1pPr>
          </a:lstStyle>
          <a:p>
            <a:fld id="{6DEB2382-720F-5A49-B5F0-CFC5F13EEFA3}" type="slidenum">
              <a:rPr lang="fr-FR" smtClean="0"/>
              <a:pPr/>
              <a:t>‹#›</a:t>
            </a:fld>
            <a:endParaRPr lang="fr-FR" dirty="0"/>
          </a:p>
        </p:txBody>
      </p:sp>
      <p:sp>
        <p:nvSpPr>
          <p:cNvPr id="5" name="Espace réservé du pied de page 4"/>
          <p:cNvSpPr>
            <a:spLocks noGrp="1"/>
          </p:cNvSpPr>
          <p:nvPr>
            <p:ph type="ftr" sz="quarter" idx="3"/>
          </p:nvPr>
        </p:nvSpPr>
        <p:spPr>
          <a:xfrm>
            <a:off x="4494455" y="6447703"/>
            <a:ext cx="6269037" cy="404812"/>
          </a:xfrm>
          <a:prstGeom prst="rect">
            <a:avLst/>
          </a:prstGeom>
        </p:spPr>
        <p:txBody>
          <a:bodyPr anchor="ctr" anchorCtr="0"/>
          <a:lstStyle/>
          <a:p>
            <a:pPr algn="r"/>
            <a:r>
              <a:rPr lang="en-US" sz="1050" dirty="0"/>
              <a:t>Ana ROXIN | W3C Linked Building Data CG - Alignments and links</a:t>
            </a:r>
            <a:endParaRPr lang="fr-FR" sz="1050" dirty="0"/>
          </a:p>
        </p:txBody>
      </p:sp>
    </p:spTree>
    <p:extLst>
      <p:ext uri="{BB962C8B-B14F-4D97-AF65-F5344CB8AC3E}">
        <p14:creationId xmlns:p14="http://schemas.microsoft.com/office/powerpoint/2010/main" val="4099258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377" rtl="0" eaLnBrk="1" latinLnBrk="0" hangingPunct="1">
        <a:lnSpc>
          <a:spcPct val="90000"/>
        </a:lnSpc>
        <a:spcBef>
          <a:spcPct val="0"/>
        </a:spcBef>
        <a:buNone/>
        <a:defRPr sz="5000" b="1" i="0" kern="1200" cap="all" baseline="0">
          <a:solidFill>
            <a:srgbClr val="0D5EA2"/>
          </a:solidFill>
          <a:latin typeface="+mj-lt"/>
          <a:ea typeface="+mj-ea"/>
          <a:cs typeface="+mj-cs"/>
        </a:defRPr>
      </a:lvl1pPr>
    </p:titleStyle>
    <p:body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org/DesignIssues/LinkedData.html" TargetMode="External"/><Relationship Id="rId2" Type="http://schemas.openxmlformats.org/officeDocument/2006/relationships/hyperlink" Target="https://www.w3.org/TR/wot-architecture/#sec-servient-architectur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3c-lbd-cg.github.io/lb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3c-lbd-cg.github.io/lbd/UseCasesAndRequirement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w3id.org/bot/"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www.semantic-web-journal.net/content/bot-building-topology-ontology-w3c-linked-building-data-group-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chemas.opengis.net/citygml/" TargetMode="External"/><Relationship Id="rId13" Type="http://schemas.openxmlformats.org/officeDocument/2006/relationships/hyperlink" Target="https://www.w3.org/2003/01/geo/" TargetMode="External"/><Relationship Id="rId18" Type="http://schemas.openxmlformats.org/officeDocument/2006/relationships/hyperlink" Target="http://schemas.opengis.net/indoorgml/" TargetMode="External"/><Relationship Id="rId26" Type="http://schemas.openxmlformats.org/officeDocument/2006/relationships/image" Target="../media/image31.png"/><Relationship Id="rId3" Type="http://schemas.openxmlformats.org/officeDocument/2006/relationships/hyperlink" Target="https://www.w3.org/TR/vocab-ssn/" TargetMode="External"/><Relationship Id="rId21" Type="http://schemas.openxmlformats.org/officeDocument/2006/relationships/hyperlink" Target="http://brickschema.org/structure/" TargetMode="External"/><Relationship Id="rId7" Type="http://schemas.openxmlformats.org/officeDocument/2006/relationships/hyperlink" Target="http://www.w3.org/2006/time" TargetMode="External"/><Relationship Id="rId12" Type="http://schemas.openxmlformats.org/officeDocument/2006/relationships/hyperlink" Target="https://www.ordnancesurvey.co.uk/docs/ontologies/spatialrelations.owl" TargetMode="External"/><Relationship Id="rId17" Type="http://schemas.openxmlformats.org/officeDocument/2006/relationships/hyperlink" Target="https://www.w3.org/ns/sosa/" TargetMode="External"/><Relationship Id="rId25" Type="http://schemas.openxmlformats.org/officeDocument/2006/relationships/image" Target="../media/image30.png"/><Relationship Id="rId2" Type="http://schemas.openxmlformats.org/officeDocument/2006/relationships/notesSlide" Target="../notesSlides/notesSlide13.xml"/><Relationship Id="rId16" Type="http://schemas.openxmlformats.org/officeDocument/2006/relationships/hyperlink" Target="http://geovocab.org/spatial" TargetMode="External"/><Relationship Id="rId20" Type="http://schemas.openxmlformats.org/officeDocument/2006/relationships/hyperlink" Target="http://schemas.opengis.net/sensorML/" TargetMode="External"/><Relationship Id="rId1" Type="http://schemas.openxmlformats.org/officeDocument/2006/relationships/slideLayout" Target="../slideLayouts/slideLayout2.xml"/><Relationship Id="rId6" Type="http://schemas.openxmlformats.org/officeDocument/2006/relationships/hyperlink" Target="http://elite.polito.it/research/research-topics/35-dogont" TargetMode="External"/><Relationship Id="rId11" Type="http://schemas.openxmlformats.org/officeDocument/2006/relationships/hyperlink" Target="http://schemas.opengis.net/citygml/building/" TargetMode="External"/><Relationship Id="rId24" Type="http://schemas.openxmlformats.org/officeDocument/2006/relationships/image" Target="../media/image29.png"/><Relationship Id="rId5" Type="http://schemas.openxmlformats.org/officeDocument/2006/relationships/hyperlink" Target="http://schemas.opengis.net/gml/" TargetMode="External"/><Relationship Id="rId15" Type="http://schemas.openxmlformats.org/officeDocument/2006/relationships/hyperlink" Target="http://geovocab.org/geometry.html" TargetMode="External"/><Relationship Id="rId23" Type="http://schemas.openxmlformats.org/officeDocument/2006/relationships/hyperlink" Target="https://project-haystack.org/" TargetMode="External"/><Relationship Id="rId10" Type="http://schemas.openxmlformats.org/officeDocument/2006/relationships/hyperlink" Target="http://json-ld.org/" TargetMode="External"/><Relationship Id="rId19" Type="http://schemas.openxmlformats.org/officeDocument/2006/relationships/hyperlink" Target="http://wiki.the-smart-energy.com/index.php/Resource:Seas" TargetMode="External"/><Relationship Id="rId4" Type="http://schemas.openxmlformats.org/officeDocument/2006/relationships/hyperlink" Target="http://www.buildingsmart-tech.org/future/linked-data/linked-data" TargetMode="External"/><Relationship Id="rId9" Type="http://schemas.openxmlformats.org/officeDocument/2006/relationships/hyperlink" Target="https://saref.etsi.org/" TargetMode="External"/><Relationship Id="rId14" Type="http://schemas.openxmlformats.org/officeDocument/2006/relationships/hyperlink" Target="http://schemas.opengis.net/geosparql/1.0/geosparql_vocab_all.rdf" TargetMode="External"/><Relationship Id="rId22" Type="http://schemas.openxmlformats.org/officeDocument/2006/relationships/hyperlink" Target="http://schemas.opengis.net/sweCommon/" TargetMode="External"/><Relationship Id="rId27"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hyperlink" Target="http://www.w3.org/2000/01/rdf-schema" TargetMode="External"/><Relationship Id="rId3" Type="http://schemas.openxmlformats.org/officeDocument/2006/relationships/hyperlink" Target="https://github.com/GeorgFerdinandSchneider" TargetMode="External"/><Relationship Id="rId7" Type="http://schemas.openxmlformats.org/officeDocument/2006/relationships/hyperlink" Target="http://www.buildingsmart-tech.org/ifcOWL/IFC4_ADD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elite.polito.it/ontologies/dogont.owl" TargetMode="External"/><Relationship Id="rId5" Type="http://schemas.openxmlformats.org/officeDocument/2006/relationships/hyperlink" Target="https://brickschema.org/schema/1.0.2/Brick" TargetMode="External"/><Relationship Id="rId4" Type="http://schemas.openxmlformats.org/officeDocument/2006/relationships/hyperlink" Target="https://w3id.org/bot" TargetMode="External"/><Relationship Id="rId9" Type="http://schemas.openxmlformats.org/officeDocument/2006/relationships/hyperlink" Target="http://vocab.deri.ie/room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rdf.bg/geometry.ttl"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youtu.be/P_38gIvrbmg" TargetMode="Externa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jyrkioraskari/IFCtoLBD"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hyperlink" Target="https://github.com/jyrkioraskari/IFCtoLBD" TargetMode="External"/><Relationship Id="rId4" Type="http://schemas.openxmlformats.org/officeDocument/2006/relationships/image" Target="../media/image54.png"/><Relationship Id="rId9" Type="http://schemas.openxmlformats.org/officeDocument/2006/relationships/hyperlink" Target="http://smartlab1.elis.ugent.be:8889/IFC-rep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hyperlink" Target="https://www.youtube.com/watch?v=lWoWjM-xCvY"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scss.tcd.ie/~mcglink/video/tutorial/geovis/geovis.html" TargetMode="External"/><Relationship Id="rId2" Type="http://schemas.openxmlformats.org/officeDocument/2006/relationships/hyperlink" Target="http://geovis.adaptcentre.ie/"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3c-lbd-cg" TargetMode="External"/><Relationship Id="rId7" Type="http://schemas.openxmlformats.org/officeDocument/2006/relationships/hyperlink" Target="https://w3c-lbd-cg.github.io/lb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NULL" TargetMode="External"/><Relationship Id="rId5" Type="http://schemas.openxmlformats.org/officeDocument/2006/relationships/hyperlink" Target="NULL" TargetMode="External"/><Relationship Id="rId4" Type="http://schemas.openxmlformats.org/officeDocument/2006/relationships/hyperlink" Target="https://www.w3.org/community/lb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4609" y="1122554"/>
            <a:ext cx="8984205" cy="1944928"/>
          </a:xfrm>
        </p:spPr>
        <p:txBody>
          <a:bodyPr/>
          <a:lstStyle/>
          <a:p>
            <a:r>
              <a:rPr lang="da" dirty="0"/>
              <a:t>The W3C </a:t>
            </a:r>
            <a:r>
              <a:rPr lang="da" dirty="0">
                <a:solidFill>
                  <a:srgbClr val="FF0000"/>
                </a:solidFill>
              </a:rPr>
              <a:t>L</a:t>
            </a:r>
            <a:r>
              <a:rPr lang="da" dirty="0"/>
              <a:t>inked </a:t>
            </a:r>
            <a:r>
              <a:rPr lang="da" dirty="0">
                <a:solidFill>
                  <a:srgbClr val="FF0000"/>
                </a:solidFill>
              </a:rPr>
              <a:t>B</a:t>
            </a:r>
            <a:r>
              <a:rPr lang="da" dirty="0"/>
              <a:t>uilding </a:t>
            </a:r>
            <a:r>
              <a:rPr lang="da" dirty="0">
                <a:solidFill>
                  <a:srgbClr val="FF0000"/>
                </a:solidFill>
              </a:rPr>
              <a:t>D</a:t>
            </a:r>
            <a:r>
              <a:rPr lang="da" dirty="0"/>
              <a:t>ata Community Group</a:t>
            </a:r>
            <a:endParaRPr lang="nl-BE" dirty="0"/>
          </a:p>
        </p:txBody>
      </p:sp>
      <p:sp>
        <p:nvSpPr>
          <p:cNvPr id="3" name="Subtitle 2"/>
          <p:cNvSpPr>
            <a:spLocks noGrp="1"/>
          </p:cNvSpPr>
          <p:nvPr>
            <p:ph type="subTitle" idx="1"/>
          </p:nvPr>
        </p:nvSpPr>
        <p:spPr>
          <a:xfrm>
            <a:off x="138896" y="4673600"/>
            <a:ext cx="10648709" cy="1996310"/>
          </a:xfrm>
        </p:spPr>
        <p:txBody>
          <a:bodyPr>
            <a:normAutofit fontScale="62500" lnSpcReduction="20000"/>
          </a:bodyPr>
          <a:lstStyle/>
          <a:p>
            <a:pPr marL="114300" lvl="0" algn="l">
              <a:spcBef>
                <a:spcPts val="800"/>
              </a:spcBef>
              <a:buSzPts val="1800"/>
            </a:pPr>
            <a:r>
              <a:rPr lang="en-GB" i="0" dirty="0" smtClean="0"/>
              <a:t>Chairs:</a:t>
            </a:r>
            <a:endParaRPr lang="en-GB" i="0" dirty="0"/>
          </a:p>
          <a:p>
            <a:pPr marL="457200" lvl="0" indent="-342900" algn="l">
              <a:spcBef>
                <a:spcPts val="800"/>
              </a:spcBef>
              <a:buSzPts val="1800"/>
              <a:buChar char="-"/>
            </a:pPr>
            <a:r>
              <a:rPr lang="en-GB" i="0" dirty="0"/>
              <a:t>Kris McGlinn, Trinity College Dublin</a:t>
            </a:r>
          </a:p>
          <a:p>
            <a:pPr marL="457200" lvl="0" indent="-342900" algn="l">
              <a:spcBef>
                <a:spcPts val="800"/>
              </a:spcBef>
              <a:buSzPts val="1800"/>
              <a:buChar char="-"/>
            </a:pPr>
            <a:r>
              <a:rPr lang="en-GB" i="0" dirty="0"/>
              <a:t>Georg Ferdinand Schneider, </a:t>
            </a:r>
            <a:r>
              <a:rPr lang="en-GB" i="0" dirty="0" err="1"/>
              <a:t>Schaeffler</a:t>
            </a:r>
            <a:r>
              <a:rPr lang="en-GB" i="0" dirty="0"/>
              <a:t> Technologies AG &amp; Co. KG</a:t>
            </a:r>
          </a:p>
          <a:p>
            <a:pPr marL="457200" lvl="0" indent="-342900" algn="l">
              <a:spcBef>
                <a:spcPts val="800"/>
              </a:spcBef>
              <a:buSzPts val="1800"/>
              <a:buChar char="-"/>
            </a:pPr>
            <a:r>
              <a:rPr lang="en-GB" i="0" dirty="0"/>
              <a:t>Maxime Lefrançois, MINES Saint-Étienne, France</a:t>
            </a:r>
          </a:p>
          <a:p>
            <a:pPr marL="457200" lvl="0" indent="-342900" algn="l">
              <a:spcBef>
                <a:spcPts val="800"/>
              </a:spcBef>
              <a:buSzPts val="1800"/>
              <a:buChar char="-"/>
            </a:pPr>
            <a:r>
              <a:rPr lang="en-GB" i="0" dirty="0"/>
              <a:t>Mads </a:t>
            </a:r>
            <a:r>
              <a:rPr lang="en-GB" i="0" dirty="0" err="1"/>
              <a:t>Holten</a:t>
            </a:r>
            <a:r>
              <a:rPr lang="en-GB" i="0" dirty="0"/>
              <a:t> Rasmussen, </a:t>
            </a:r>
            <a:r>
              <a:rPr lang="en-GB" i="0" dirty="0" smtClean="0"/>
              <a:t>NIRAS</a:t>
            </a:r>
            <a:endParaRPr lang="en-GB" i="0" dirty="0"/>
          </a:p>
        </p:txBody>
      </p:sp>
    </p:spTree>
    <p:extLst>
      <p:ext uri="{BB962C8B-B14F-4D97-AF65-F5344CB8AC3E}">
        <p14:creationId xmlns:p14="http://schemas.microsoft.com/office/powerpoint/2010/main" val="2488187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en-US" dirty="0"/>
              <a:t>life cycle of a building</a:t>
            </a:r>
            <a:endParaRPr lang="fr-FR" dirty="0"/>
          </a:p>
        </p:txBody>
      </p:sp>
      <p:sp>
        <p:nvSpPr>
          <p:cNvPr id="3" name="Espace réservé du contenu 2"/>
          <p:cNvSpPr>
            <a:spLocks noGrp="1"/>
          </p:cNvSpPr>
          <p:nvPr>
            <p:ph idx="1"/>
          </p:nvPr>
        </p:nvSpPr>
        <p:spPr/>
        <p:txBody>
          <a:bodyPr anchor="ctr" anchorCtr="0">
            <a:normAutofit/>
          </a:bodyPr>
          <a:lstStyle/>
          <a:p>
            <a:pPr marL="0" indent="0">
              <a:buNone/>
            </a:pPr>
            <a:r>
              <a:rPr lang="en-US" dirty="0"/>
              <a:t>Vast amounts of heterogeneous data are generated and used during the </a:t>
            </a:r>
            <a:r>
              <a:rPr lang="en-US" b="1" dirty="0"/>
              <a:t>life cycle of a building</a:t>
            </a:r>
            <a:r>
              <a:rPr lang="en-US" dirty="0"/>
              <a:t>. An example is product data, which describe the building and the elements that make up the building. Product data includes walls, windows, pipes, ducts, light switches, sensors and other devices. With these data as a basis, and through their connection to more fine-grained data, such as sensor measurements data, usage data, intelligent </a:t>
            </a:r>
            <a:r>
              <a:rPr lang="en-US" dirty="0" err="1"/>
              <a:t>domotic</a:t>
            </a:r>
            <a:r>
              <a:rPr lang="en-US" dirty="0"/>
              <a:t> system data, geographical data, weather data, highly advanced services can be supplied over the Web to various end users</a:t>
            </a:r>
            <a:r>
              <a:rPr lang="en-US" dirty="0" smtClean="0"/>
              <a:t>.</a:t>
            </a:r>
            <a:r>
              <a:rPr lang="en-US" dirty="0"/>
              <a:t/>
            </a:r>
            <a:br>
              <a:rPr lang="en-US" dirty="0"/>
            </a:br>
            <a:endParaRPr lang="en-US"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10</a:t>
            </a:fld>
            <a:endParaRPr lang="fr-FR"/>
          </a:p>
        </p:txBody>
      </p:sp>
    </p:spTree>
    <p:extLst>
      <p:ext uri="{BB962C8B-B14F-4D97-AF65-F5344CB8AC3E}">
        <p14:creationId xmlns:p14="http://schemas.microsoft.com/office/powerpoint/2010/main" val="3256787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From an industrial point of view, using Linked Data technologies and adopting common Knowledge Graph models are essential to exploiting building data on the web for a range of important use cases, including those related to indoor navigation (e.g. shop navigation, evacuation and disaster, etc.), energy efficiency simulation (e.g. retrofitting, </a:t>
            </a:r>
            <a:r>
              <a:rPr lang="en-US" dirty="0" err="1"/>
              <a:t>behavioural</a:t>
            </a:r>
            <a:r>
              <a:rPr lang="en-US" dirty="0"/>
              <a:t> change, etc.), web-based facility management, and many more</a:t>
            </a:r>
            <a:r>
              <a:rPr lang="en-US" dirty="0" smtClean="0"/>
              <a:t>.</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6DEB2382-720F-5A49-B5F0-CFC5F13EEFA3}" type="slidenum">
              <a:rPr lang="fr-FR" smtClean="0"/>
              <a:t>11</a:t>
            </a:fld>
            <a:endParaRPr lang="fr-FR"/>
          </a:p>
        </p:txBody>
      </p:sp>
      <p:sp>
        <p:nvSpPr>
          <p:cNvPr id="4" name="Title 3"/>
          <p:cNvSpPr>
            <a:spLocks noGrp="1"/>
          </p:cNvSpPr>
          <p:nvPr>
            <p:ph type="title"/>
          </p:nvPr>
        </p:nvSpPr>
        <p:spPr/>
        <p:txBody>
          <a:bodyPr/>
          <a:lstStyle/>
          <a:p>
            <a:r>
              <a:rPr lang="en-US" dirty="0"/>
              <a:t>industrial point of view</a:t>
            </a:r>
          </a:p>
        </p:txBody>
      </p:sp>
    </p:spTree>
    <p:extLst>
      <p:ext uri="{BB962C8B-B14F-4D97-AF65-F5344CB8AC3E}">
        <p14:creationId xmlns:p14="http://schemas.microsoft.com/office/powerpoint/2010/main" val="1432311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a:t>Using URIs as names for building-related things such as: rooms, walls, products, elements, enable different parties to provide complementary descriptions of the same uniquely identified entities in different knowledge graphs.</a:t>
            </a:r>
          </a:p>
          <a:p>
            <a:r>
              <a:rPr lang="en-US" dirty="0"/>
              <a:t>Using HTTP URIs for these things enables the authority responsible for these URIs to provide reference information about this entity when one looks it up on the Web. For example, products in a catalogue, building appliances, or even the building itself.</a:t>
            </a:r>
          </a:p>
          <a:p>
            <a:r>
              <a:rPr lang="en-US" dirty="0"/>
              <a:t>Providing information using common standards (RDF, SPARQL) and common Knowledge Graph models enable semantic interoperability between data sources.</a:t>
            </a:r>
          </a:p>
          <a:p>
            <a:r>
              <a:rPr lang="en-US" dirty="0"/>
              <a:t>Include links to other URIs can help to discover more things, such as a link to the catalogue an appliance has been chosen from, or a link to the </a:t>
            </a:r>
            <a:r>
              <a:rPr lang="en-US" dirty="0">
                <a:hlinkClick r:id="rId2"/>
              </a:rPr>
              <a:t>Web of Things Servient </a:t>
            </a:r>
            <a:r>
              <a:rPr lang="en-US" dirty="0"/>
              <a:t>that enables it to interact with this appliance.</a:t>
            </a:r>
          </a:p>
        </p:txBody>
      </p:sp>
      <p:sp>
        <p:nvSpPr>
          <p:cNvPr id="3" name="Slide Number Placeholder 2"/>
          <p:cNvSpPr>
            <a:spLocks noGrp="1"/>
          </p:cNvSpPr>
          <p:nvPr>
            <p:ph type="sldNum" sz="quarter" idx="12"/>
          </p:nvPr>
        </p:nvSpPr>
        <p:spPr/>
        <p:txBody>
          <a:bodyPr/>
          <a:lstStyle/>
          <a:p>
            <a:fld id="{6DEB2382-720F-5A49-B5F0-CFC5F13EEFA3}" type="slidenum">
              <a:rPr lang="fr-FR" smtClean="0"/>
              <a:t>12</a:t>
            </a:fld>
            <a:endParaRPr lang="fr-FR"/>
          </a:p>
        </p:txBody>
      </p:sp>
      <p:sp>
        <p:nvSpPr>
          <p:cNvPr id="4" name="Title 3"/>
          <p:cNvSpPr>
            <a:spLocks noGrp="1"/>
          </p:cNvSpPr>
          <p:nvPr>
            <p:ph type="title"/>
          </p:nvPr>
        </p:nvSpPr>
        <p:spPr/>
        <p:txBody>
          <a:bodyPr>
            <a:normAutofit fontScale="90000"/>
          </a:bodyPr>
          <a:lstStyle/>
          <a:p>
            <a:r>
              <a:rPr lang="en-US" b="0" dirty="0"/>
              <a:t>The </a:t>
            </a:r>
            <a:r>
              <a:rPr lang="en-US" b="0" dirty="0" smtClean="0"/>
              <a:t>4 principles of </a:t>
            </a:r>
            <a:r>
              <a:rPr lang="en-US" b="0" dirty="0" smtClean="0">
                <a:hlinkClick r:id="rId3"/>
              </a:rPr>
              <a:t>Linked Data</a:t>
            </a:r>
            <a:r>
              <a:rPr lang="en-US" b="0" dirty="0" smtClean="0"/>
              <a:t> … adapted to building data</a:t>
            </a:r>
            <a:endParaRPr lang="en-US" dirty="0"/>
          </a:p>
        </p:txBody>
      </p:sp>
    </p:spTree>
    <p:extLst>
      <p:ext uri="{BB962C8B-B14F-4D97-AF65-F5344CB8AC3E}">
        <p14:creationId xmlns:p14="http://schemas.microsoft.com/office/powerpoint/2010/main" val="2006088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2782688"/>
            <a:ext cx="10648709" cy="1424066"/>
          </a:xfrm>
        </p:spPr>
        <p:txBody>
          <a:bodyPr>
            <a:normAutofit/>
          </a:bodyPr>
          <a:lstStyle/>
          <a:p>
            <a:r>
              <a:rPr lang="fr-FR" dirty="0"/>
              <a:t>WHAT WE </a:t>
            </a:r>
            <a:r>
              <a:rPr lang="fr-FR" dirty="0" smtClean="0"/>
              <a:t>PRODUCE</a:t>
            </a:r>
            <a:endParaRPr lang="fr-FR" dirty="0"/>
          </a:p>
        </p:txBody>
      </p:sp>
      <p:sp>
        <p:nvSpPr>
          <p:cNvPr id="6" name="Rectangle 5"/>
          <p:cNvSpPr/>
          <p:nvPr/>
        </p:nvSpPr>
        <p:spPr>
          <a:xfrm>
            <a:off x="2415011" y="4073644"/>
            <a:ext cx="6119390" cy="369332"/>
          </a:xfrm>
          <a:prstGeom prst="rect">
            <a:avLst/>
          </a:prstGeom>
        </p:spPr>
        <p:txBody>
          <a:bodyPr wrap="square">
            <a:spAutoFit/>
          </a:bodyPr>
          <a:lstStyle/>
          <a:p>
            <a:pPr algn="ctr"/>
            <a:r>
              <a:rPr lang="en-US" dirty="0" smtClean="0"/>
              <a:t>Some of us push their work in the group</a:t>
            </a:r>
            <a:endParaRPr lang="fr-FR" dirty="0"/>
          </a:p>
        </p:txBody>
      </p:sp>
    </p:spTree>
    <p:extLst>
      <p:ext uri="{BB962C8B-B14F-4D97-AF65-F5344CB8AC3E}">
        <p14:creationId xmlns:p14="http://schemas.microsoft.com/office/powerpoint/2010/main" val="1227962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14</a:t>
            </a:fld>
            <a:endParaRPr lang="fr-FR"/>
          </a:p>
        </p:txBody>
      </p:sp>
      <p:pic>
        <p:nvPicPr>
          <p:cNvPr id="2" name="Picture 1"/>
          <p:cNvPicPr>
            <a:picLocks noChangeAspect="1"/>
          </p:cNvPicPr>
          <p:nvPr/>
        </p:nvPicPr>
        <p:blipFill>
          <a:blip r:embed="rId2"/>
          <a:stretch>
            <a:fillRect/>
          </a:stretch>
        </p:blipFill>
        <p:spPr>
          <a:xfrm>
            <a:off x="0" y="-1"/>
            <a:ext cx="10726057" cy="6855305"/>
          </a:xfrm>
          <a:prstGeom prst="rect">
            <a:avLst/>
          </a:prstGeom>
        </p:spPr>
      </p:pic>
      <p:sp>
        <p:nvSpPr>
          <p:cNvPr id="4" name="Rectangle 3"/>
          <p:cNvSpPr/>
          <p:nvPr/>
        </p:nvSpPr>
        <p:spPr>
          <a:xfrm>
            <a:off x="3862989" y="-7192"/>
            <a:ext cx="4040145" cy="369332"/>
          </a:xfrm>
          <a:prstGeom prst="rect">
            <a:avLst/>
          </a:prstGeom>
        </p:spPr>
        <p:txBody>
          <a:bodyPr wrap="none">
            <a:spAutoFit/>
          </a:bodyPr>
          <a:lstStyle/>
          <a:p>
            <a:r>
              <a:rPr lang="en-US" dirty="0" smtClean="0"/>
              <a:t>(From </a:t>
            </a:r>
            <a:r>
              <a:rPr lang="en-US" dirty="0" smtClean="0">
                <a:hlinkClick r:id="rId3"/>
              </a:rPr>
              <a:t>https</a:t>
            </a:r>
            <a:r>
              <a:rPr lang="en-US" dirty="0">
                <a:hlinkClick r:id="rId3"/>
              </a:rPr>
              <a:t>://w3c-lbd-cg.github.io/lbd</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31888029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B3DA38-6F37-4F39-89DC-D8A24E517848}"/>
              </a:ext>
            </a:extLst>
          </p:cNvPr>
          <p:cNvPicPr>
            <a:picLocks noChangeAspect="1"/>
          </p:cNvPicPr>
          <p:nvPr/>
        </p:nvPicPr>
        <p:blipFill>
          <a:blip r:embed="rId2"/>
          <a:stretch>
            <a:fillRect/>
          </a:stretch>
        </p:blipFill>
        <p:spPr>
          <a:xfrm>
            <a:off x="247893" y="535419"/>
            <a:ext cx="10152562" cy="5906945"/>
          </a:xfrm>
          <a:prstGeom prst="rect">
            <a:avLst/>
          </a:prstGeom>
          <a:ln w="12700">
            <a:solidFill>
              <a:srgbClr val="000000"/>
            </a:solidFill>
          </a:ln>
        </p:spPr>
      </p:pic>
      <p:sp>
        <p:nvSpPr>
          <p:cNvPr id="3" name="Slide Number Placeholder 2"/>
          <p:cNvSpPr>
            <a:spLocks noGrp="1"/>
          </p:cNvSpPr>
          <p:nvPr>
            <p:ph type="sldNum" sz="quarter" idx="12"/>
          </p:nvPr>
        </p:nvSpPr>
        <p:spPr/>
        <p:txBody>
          <a:bodyPr/>
          <a:lstStyle/>
          <a:p>
            <a:fld id="{6DEB2382-720F-5A49-B5F0-CFC5F13EEFA3}" type="slidenum">
              <a:rPr lang="fr-FR" smtClean="0"/>
              <a:t>15</a:t>
            </a:fld>
            <a:endParaRPr lang="fr-FR"/>
          </a:p>
        </p:txBody>
      </p:sp>
      <p:sp>
        <p:nvSpPr>
          <p:cNvPr id="6" name="Google Shape;160;p28"/>
          <p:cNvSpPr txBox="1">
            <a:spLocks/>
          </p:cNvSpPr>
          <p:nvPr/>
        </p:nvSpPr>
        <p:spPr>
          <a:xfrm>
            <a:off x="5596200" y="5047312"/>
            <a:ext cx="4985400" cy="162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vert="horz" wrap="square" lIns="68575" tIns="34275" rIns="68575" bIns="34275" rtlCol="0" anchor="t" anchorCtr="0">
            <a:no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a:t>Comprehensive use case gathering is conducted across the LBD community, and also wider research and industrial communities (as part of the h2020 SWIMing project)</a:t>
            </a:r>
          </a:p>
          <a:p>
            <a:pPr marL="0" indent="0">
              <a:buFont typeface="Arial" panose="020B0604020202020204" pitchFamily="34" charset="0"/>
              <a:buNone/>
            </a:pPr>
            <a:r>
              <a:rPr lang="en-US" sz="1400"/>
              <a:t>Used to identify deliverables and their scope in the charter</a:t>
            </a:r>
          </a:p>
          <a:p>
            <a:pPr marL="0" indent="0">
              <a:buFont typeface="Arial" panose="020B0604020202020204" pitchFamily="34" charset="0"/>
              <a:buNone/>
            </a:pPr>
            <a:r>
              <a:rPr lang="en-US" sz="1400"/>
              <a:t>Currently </a:t>
            </a:r>
            <a:r>
              <a:rPr lang="en-US" sz="1400" b="1">
                <a:solidFill>
                  <a:srgbClr val="0000FF"/>
                </a:solidFill>
              </a:rPr>
              <a:t>54 use cases, 7 requirements</a:t>
            </a:r>
            <a:endParaRPr lang="en-US" sz="1400"/>
          </a:p>
        </p:txBody>
      </p:sp>
      <p:sp>
        <p:nvSpPr>
          <p:cNvPr id="7" name="Google Shape;167;p29"/>
          <p:cNvSpPr txBox="1"/>
          <p:nvPr/>
        </p:nvSpPr>
        <p:spPr>
          <a:xfrm>
            <a:off x="996300" y="1825625"/>
            <a:ext cx="7092600" cy="797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a"/>
              <a:t>overview of the structure of the document</a:t>
            </a:r>
            <a:endParaRPr/>
          </a:p>
          <a:p>
            <a:pPr marL="0" lvl="0" indent="0" algn="l" rtl="0">
              <a:spcBef>
                <a:spcPts val="0"/>
              </a:spcBef>
              <a:spcAft>
                <a:spcPts val="0"/>
              </a:spcAft>
              <a:buNone/>
            </a:pPr>
            <a:r>
              <a:rPr lang="da"/>
              <a:t>    (at </a:t>
            </a:r>
            <a:r>
              <a:rPr lang="da" u="sng">
                <a:solidFill>
                  <a:schemeClr val="hlink"/>
                </a:solidFill>
                <a:hlinkClick r:id="rId3"/>
              </a:rPr>
              <a:t>https://w3c-lbd-cg.github.io/lbd/UseCasesAndRequirements/</a:t>
            </a:r>
            <a:r>
              <a:rPr lang="da"/>
              <a:t> )</a:t>
            </a:r>
            <a:endParaRPr/>
          </a:p>
        </p:txBody>
      </p:sp>
    </p:spTree>
    <p:extLst>
      <p:ext uri="{BB962C8B-B14F-4D97-AF65-F5344CB8AC3E}">
        <p14:creationId xmlns:p14="http://schemas.microsoft.com/office/powerpoint/2010/main" val="925551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da" dirty="0"/>
              <a:t>Use cases in practice</a:t>
            </a:r>
            <a:endParaRPr lang="fr-FR" dirty="0"/>
          </a:p>
        </p:txBody>
      </p:sp>
      <p:sp>
        <p:nvSpPr>
          <p:cNvPr id="3" name="Espace réservé du contenu 2"/>
          <p:cNvSpPr>
            <a:spLocks noGrp="1"/>
          </p:cNvSpPr>
          <p:nvPr>
            <p:ph idx="1"/>
          </p:nvPr>
        </p:nvSpPr>
        <p:spPr/>
        <p:txBody>
          <a:bodyPr anchor="t" anchorCtr="0">
            <a:normAutofit/>
          </a:bodyPr>
          <a:lstStyle/>
          <a:p>
            <a:pPr marL="0" lvl="0" indent="0">
              <a:spcBef>
                <a:spcPts val="800"/>
              </a:spcBef>
              <a:buNone/>
            </a:pPr>
            <a:r>
              <a:rPr lang="en-US" dirty="0"/>
              <a:t>Further to these use cases, we strongly support and encourage active practitioners to perform reference implementations and active tests.</a:t>
            </a:r>
          </a:p>
          <a:p>
            <a:pPr marL="0" lvl="0" indent="0">
              <a:spcBef>
                <a:spcPts val="800"/>
              </a:spcBef>
              <a:buNone/>
            </a:pPr>
            <a:endParaRPr lang="en-US"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16</a:t>
            </a:fld>
            <a:endParaRPr lang="fr-FR"/>
          </a:p>
        </p:txBody>
      </p:sp>
      <p:pic>
        <p:nvPicPr>
          <p:cNvPr id="5" name="Google Shape;174;p30"/>
          <p:cNvPicPr preferRelativeResize="0"/>
          <p:nvPr/>
        </p:nvPicPr>
        <p:blipFill>
          <a:blip r:embed="rId3">
            <a:alphaModFix/>
          </a:blip>
          <a:stretch>
            <a:fillRect/>
          </a:stretch>
        </p:blipFill>
        <p:spPr>
          <a:xfrm>
            <a:off x="2676892" y="5546496"/>
            <a:ext cx="2436025" cy="828900"/>
          </a:xfrm>
          <a:prstGeom prst="rect">
            <a:avLst/>
          </a:prstGeom>
          <a:noFill/>
          <a:ln>
            <a:noFill/>
          </a:ln>
        </p:spPr>
      </p:pic>
      <p:pic>
        <p:nvPicPr>
          <p:cNvPr id="7" name="Google Shape;175;p3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169125" y="4750696"/>
            <a:ext cx="1038500" cy="1038500"/>
          </a:xfrm>
          <a:prstGeom prst="rect">
            <a:avLst/>
          </a:prstGeom>
          <a:noFill/>
          <a:ln>
            <a:noFill/>
          </a:ln>
        </p:spPr>
      </p:pic>
      <p:pic>
        <p:nvPicPr>
          <p:cNvPr id="8" name="Google Shape;176;p3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735470" y="3346646"/>
            <a:ext cx="2436024" cy="663817"/>
          </a:xfrm>
          <a:prstGeom prst="rect">
            <a:avLst/>
          </a:prstGeom>
          <a:noFill/>
          <a:ln>
            <a:noFill/>
          </a:ln>
        </p:spPr>
      </p:pic>
      <p:pic>
        <p:nvPicPr>
          <p:cNvPr id="9" name="Google Shape;177;p3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138212" y="3918440"/>
            <a:ext cx="1356400" cy="572700"/>
          </a:xfrm>
          <a:prstGeom prst="rect">
            <a:avLst/>
          </a:prstGeom>
          <a:noFill/>
          <a:ln>
            <a:noFill/>
          </a:ln>
        </p:spPr>
      </p:pic>
      <p:pic>
        <p:nvPicPr>
          <p:cNvPr id="10" name="Google Shape;178;p3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227575" y="5178421"/>
            <a:ext cx="2203725" cy="499850"/>
          </a:xfrm>
          <a:prstGeom prst="rect">
            <a:avLst/>
          </a:prstGeom>
          <a:noFill/>
          <a:ln>
            <a:noFill/>
          </a:ln>
        </p:spPr>
      </p:pic>
      <p:pic>
        <p:nvPicPr>
          <p:cNvPr id="11" name="Google Shape;179;p30"/>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8262900" y="3346646"/>
            <a:ext cx="1109125" cy="1109125"/>
          </a:xfrm>
          <a:prstGeom prst="rect">
            <a:avLst/>
          </a:prstGeom>
          <a:noFill/>
          <a:ln>
            <a:noFill/>
          </a:ln>
        </p:spPr>
      </p:pic>
      <p:pic>
        <p:nvPicPr>
          <p:cNvPr id="12" name="Google Shape;180;p30"/>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714500" y="4455596"/>
            <a:ext cx="2360272" cy="663825"/>
          </a:xfrm>
          <a:prstGeom prst="rect">
            <a:avLst/>
          </a:prstGeom>
          <a:noFill/>
          <a:ln>
            <a:noFill/>
          </a:ln>
        </p:spPr>
      </p:pic>
      <p:pic>
        <p:nvPicPr>
          <p:cNvPr id="13" name="Google Shape;181;p30"/>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184980" y="4142270"/>
            <a:ext cx="1514362" cy="724092"/>
          </a:xfrm>
          <a:prstGeom prst="rect">
            <a:avLst/>
          </a:prstGeom>
          <a:noFill/>
          <a:ln>
            <a:noFill/>
          </a:ln>
        </p:spPr>
      </p:pic>
      <p:pic>
        <p:nvPicPr>
          <p:cNvPr id="4" name="Picture 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39399" y="6044258"/>
            <a:ext cx="1723501" cy="578356"/>
          </a:xfrm>
          <a:prstGeom prst="rect">
            <a:avLst/>
          </a:prstGeom>
        </p:spPr>
      </p:pic>
      <p:pic>
        <p:nvPicPr>
          <p:cNvPr id="15" name="Picture 14">
            <a:extLst>
              <a:ext uri="{FF2B5EF4-FFF2-40B4-BE49-F238E27FC236}">
                <a16:creationId xmlns:a16="http://schemas.microsoft.com/office/drawing/2014/main" id="{749C98AC-A43E-4627-8C13-DCCE5A0A9CD5}"/>
              </a:ext>
            </a:extLst>
          </p:cNvPr>
          <p:cNvPicPr>
            <a:picLocks noChangeAspect="1"/>
          </p:cNvPicPr>
          <p:nvPr/>
        </p:nvPicPr>
        <p:blipFill>
          <a:blip r:embed="rId12"/>
          <a:stretch>
            <a:fillRect/>
          </a:stretch>
        </p:blipFill>
        <p:spPr>
          <a:xfrm>
            <a:off x="5699342" y="3060129"/>
            <a:ext cx="2086780" cy="377271"/>
          </a:xfrm>
          <a:prstGeom prst="rect">
            <a:avLst/>
          </a:prstGeom>
        </p:spPr>
      </p:pic>
      <p:pic>
        <p:nvPicPr>
          <p:cNvPr id="17" name="Picture 16">
            <a:extLst>
              <a:ext uri="{FF2B5EF4-FFF2-40B4-BE49-F238E27FC236}">
                <a16:creationId xmlns:a16="http://schemas.microsoft.com/office/drawing/2014/main" id="{CCFCBBEC-0CDF-40E5-8155-9E528BE82A98}"/>
              </a:ext>
            </a:extLst>
          </p:cNvPr>
          <p:cNvPicPr>
            <a:picLocks noChangeAspect="1"/>
          </p:cNvPicPr>
          <p:nvPr/>
        </p:nvPicPr>
        <p:blipFill>
          <a:blip r:embed="rId13"/>
          <a:stretch>
            <a:fillRect/>
          </a:stretch>
        </p:blipFill>
        <p:spPr>
          <a:xfrm>
            <a:off x="1399768" y="3763169"/>
            <a:ext cx="1190625" cy="476250"/>
          </a:xfrm>
          <a:prstGeom prst="rect">
            <a:avLst/>
          </a:prstGeom>
        </p:spPr>
      </p:pic>
      <p:pic>
        <p:nvPicPr>
          <p:cNvPr id="16" name="Picture 1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82860" y="5507270"/>
            <a:ext cx="1925120" cy="411958"/>
          </a:xfrm>
          <a:prstGeom prst="rect">
            <a:avLst/>
          </a:prstGeom>
        </p:spPr>
      </p:pic>
    </p:spTree>
    <p:extLst>
      <p:ext uri="{BB962C8B-B14F-4D97-AF65-F5344CB8AC3E}">
        <p14:creationId xmlns:p14="http://schemas.microsoft.com/office/powerpoint/2010/main" val="4338744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9493008" cy="1325563"/>
          </a:xfrm>
        </p:spPr>
        <p:txBody>
          <a:bodyPr/>
          <a:lstStyle/>
          <a:p>
            <a:pPr algn="l"/>
            <a:r>
              <a:rPr lang="da" dirty="0" smtClean="0"/>
              <a:t>Other repositories</a:t>
            </a:r>
            <a:endParaRPr lang="fr-FR"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17</a:t>
            </a:fld>
            <a:endParaRPr lang="fr-FR"/>
          </a:p>
        </p:txBody>
      </p:sp>
      <p:pic>
        <p:nvPicPr>
          <p:cNvPr id="5" name="Picture 4"/>
          <p:cNvPicPr>
            <a:picLocks noChangeAspect="1"/>
          </p:cNvPicPr>
          <p:nvPr/>
        </p:nvPicPr>
        <p:blipFill>
          <a:blip r:embed="rId3"/>
          <a:stretch>
            <a:fillRect/>
          </a:stretch>
        </p:blipFill>
        <p:spPr>
          <a:xfrm>
            <a:off x="610749" y="1646234"/>
            <a:ext cx="4791744" cy="3258005"/>
          </a:xfrm>
          <a:prstGeom prst="rect">
            <a:avLst/>
          </a:prstGeom>
        </p:spPr>
      </p:pic>
      <p:pic>
        <p:nvPicPr>
          <p:cNvPr id="7" name="Picture 6"/>
          <p:cNvPicPr>
            <a:picLocks noChangeAspect="1"/>
          </p:cNvPicPr>
          <p:nvPr/>
        </p:nvPicPr>
        <p:blipFill rotWithShape="1">
          <a:blip r:embed="rId4"/>
          <a:srcRect t="22586"/>
          <a:stretch/>
        </p:blipFill>
        <p:spPr>
          <a:xfrm>
            <a:off x="6102450" y="1646234"/>
            <a:ext cx="4715533" cy="4505907"/>
          </a:xfrm>
          <a:prstGeom prst="rect">
            <a:avLst/>
          </a:prstGeom>
        </p:spPr>
      </p:pic>
      <p:pic>
        <p:nvPicPr>
          <p:cNvPr id="8" name="Picture 7"/>
          <p:cNvPicPr>
            <a:picLocks noChangeAspect="1"/>
          </p:cNvPicPr>
          <p:nvPr/>
        </p:nvPicPr>
        <p:blipFill>
          <a:blip r:embed="rId5"/>
          <a:stretch>
            <a:fillRect/>
          </a:stretch>
        </p:blipFill>
        <p:spPr>
          <a:xfrm>
            <a:off x="610749" y="4899246"/>
            <a:ext cx="4763165" cy="1238423"/>
          </a:xfrm>
          <a:prstGeom prst="rect">
            <a:avLst/>
          </a:prstGeom>
        </p:spPr>
      </p:pic>
    </p:spTree>
    <p:extLst>
      <p:ext uri="{BB962C8B-B14F-4D97-AF65-F5344CB8AC3E}">
        <p14:creationId xmlns:p14="http://schemas.microsoft.com/office/powerpoint/2010/main" val="18526839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51428" y="2015566"/>
            <a:ext cx="7180391" cy="5240860"/>
          </a:xfrm>
          <a:prstGeom prst="rect">
            <a:avLst/>
          </a:prstGeom>
        </p:spPr>
      </p:pic>
      <p:sp>
        <p:nvSpPr>
          <p:cNvPr id="3" name="Slide Number Placeholder 2"/>
          <p:cNvSpPr>
            <a:spLocks noGrp="1"/>
          </p:cNvSpPr>
          <p:nvPr>
            <p:ph type="sldNum" sz="quarter" idx="12"/>
          </p:nvPr>
        </p:nvSpPr>
        <p:spPr/>
        <p:txBody>
          <a:bodyPr/>
          <a:lstStyle/>
          <a:p>
            <a:fld id="{6DEB2382-720F-5A49-B5F0-CFC5F13EEFA3}" type="slidenum">
              <a:rPr lang="fr-FR" smtClean="0"/>
              <a:t>18</a:t>
            </a:fld>
            <a:endParaRPr lang="fr-FR"/>
          </a:p>
        </p:txBody>
      </p:sp>
      <p:sp>
        <p:nvSpPr>
          <p:cNvPr id="4" name="Title 3"/>
          <p:cNvSpPr>
            <a:spLocks noGrp="1"/>
          </p:cNvSpPr>
          <p:nvPr>
            <p:ph type="title"/>
          </p:nvPr>
        </p:nvSpPr>
        <p:spPr/>
        <p:txBody>
          <a:bodyPr/>
          <a:lstStyle/>
          <a:p>
            <a:r>
              <a:rPr lang="nl-BE"/>
              <a:t>BUILDING TOPOLOGY ONTOLOGY</a:t>
            </a:r>
            <a:endParaRPr lang="nl-BE" dirty="0"/>
          </a:p>
        </p:txBody>
      </p:sp>
      <p:sp>
        <p:nvSpPr>
          <p:cNvPr id="2" name="Rectangle 1"/>
          <p:cNvSpPr/>
          <p:nvPr/>
        </p:nvSpPr>
        <p:spPr>
          <a:xfrm>
            <a:off x="1290675" y="1646234"/>
            <a:ext cx="8813800" cy="369332"/>
          </a:xfrm>
          <a:prstGeom prst="rect">
            <a:avLst/>
          </a:prstGeom>
        </p:spPr>
        <p:txBody>
          <a:bodyPr wrap="square">
            <a:spAutoFit/>
          </a:bodyPr>
          <a:lstStyle/>
          <a:p>
            <a:pPr lvl="0"/>
            <a:r>
              <a:rPr lang="en-US" dirty="0"/>
              <a:t>overview of the structure of the document (at </a:t>
            </a:r>
            <a:r>
              <a:rPr lang="en-US" dirty="0" smtClean="0">
                <a:hlinkClick r:id="rId3"/>
              </a:rPr>
              <a:t>https://w3id.org/bot/</a:t>
            </a:r>
            <a:r>
              <a:rPr lang="en-US" dirty="0" smtClean="0"/>
              <a:t> )</a:t>
            </a:r>
            <a:endParaRPr lang="en-US" dirty="0"/>
          </a:p>
        </p:txBody>
      </p:sp>
      <p:sp>
        <p:nvSpPr>
          <p:cNvPr id="6" name="Rectangle 5"/>
          <p:cNvSpPr/>
          <p:nvPr/>
        </p:nvSpPr>
        <p:spPr>
          <a:xfrm>
            <a:off x="696684" y="6330428"/>
            <a:ext cx="11144216" cy="523220"/>
          </a:xfrm>
          <a:prstGeom prst="rect">
            <a:avLst/>
          </a:prstGeom>
          <a:solidFill>
            <a:schemeClr val="bg1"/>
          </a:solidFill>
        </p:spPr>
        <p:txBody>
          <a:bodyPr wrap="square">
            <a:spAutoFit/>
          </a:bodyPr>
          <a:lstStyle/>
          <a:p>
            <a:r>
              <a:rPr lang="fr-FR" sz="1400" i="1" dirty="0" err="1">
                <a:solidFill>
                  <a:srgbClr val="24292E"/>
                </a:solidFill>
                <a:latin typeface="-apple-system"/>
              </a:rPr>
              <a:t>Mads</a:t>
            </a:r>
            <a:r>
              <a:rPr lang="fr-FR" sz="1400" i="1" dirty="0">
                <a:solidFill>
                  <a:srgbClr val="24292E"/>
                </a:solidFill>
                <a:latin typeface="-apple-system"/>
              </a:rPr>
              <a:t> </a:t>
            </a:r>
            <a:r>
              <a:rPr lang="fr-FR" sz="1400" i="1" dirty="0" err="1">
                <a:solidFill>
                  <a:srgbClr val="24292E"/>
                </a:solidFill>
                <a:latin typeface="-apple-system"/>
              </a:rPr>
              <a:t>Holten</a:t>
            </a:r>
            <a:r>
              <a:rPr lang="fr-FR" sz="1400" i="1" dirty="0">
                <a:solidFill>
                  <a:srgbClr val="24292E"/>
                </a:solidFill>
                <a:latin typeface="-apple-system"/>
              </a:rPr>
              <a:t> Rasmussen, Maxime Lefrançois, Georg Ferdinand Schneider, Pieter Pauwels (2020). </a:t>
            </a:r>
            <a:r>
              <a:rPr lang="fr-FR" sz="1400" i="1" dirty="0">
                <a:solidFill>
                  <a:srgbClr val="0366D6"/>
                </a:solidFill>
                <a:latin typeface="-apple-system"/>
                <a:hlinkClick r:id="rId4"/>
              </a:rPr>
              <a:t>BOT: the Building </a:t>
            </a:r>
            <a:r>
              <a:rPr lang="fr-FR" sz="1400" i="1" dirty="0" err="1">
                <a:solidFill>
                  <a:srgbClr val="0366D6"/>
                </a:solidFill>
                <a:latin typeface="-apple-system"/>
                <a:hlinkClick r:id="rId4"/>
              </a:rPr>
              <a:t>Topology</a:t>
            </a:r>
            <a:r>
              <a:rPr lang="fr-FR" sz="1400" i="1" dirty="0">
                <a:solidFill>
                  <a:srgbClr val="0366D6"/>
                </a:solidFill>
                <a:latin typeface="-apple-system"/>
                <a:hlinkClick r:id="rId4"/>
              </a:rPr>
              <a:t> </a:t>
            </a:r>
            <a:r>
              <a:rPr lang="fr-FR" sz="1400" i="1" dirty="0" err="1">
                <a:solidFill>
                  <a:srgbClr val="0366D6"/>
                </a:solidFill>
                <a:latin typeface="-apple-system"/>
                <a:hlinkClick r:id="rId4"/>
              </a:rPr>
              <a:t>Ontology</a:t>
            </a:r>
            <a:r>
              <a:rPr lang="fr-FR" sz="1400" i="1" dirty="0">
                <a:solidFill>
                  <a:srgbClr val="0366D6"/>
                </a:solidFill>
                <a:latin typeface="-apple-system"/>
                <a:hlinkClick r:id="rId4"/>
              </a:rPr>
              <a:t> of the W3C </a:t>
            </a:r>
            <a:r>
              <a:rPr lang="fr-FR" sz="1400" i="1" dirty="0" err="1">
                <a:solidFill>
                  <a:srgbClr val="0366D6"/>
                </a:solidFill>
                <a:latin typeface="-apple-system"/>
                <a:hlinkClick r:id="rId4"/>
              </a:rPr>
              <a:t>Linked</a:t>
            </a:r>
            <a:r>
              <a:rPr lang="fr-FR" sz="1400" i="1" dirty="0">
                <a:solidFill>
                  <a:srgbClr val="0366D6"/>
                </a:solidFill>
                <a:latin typeface="-apple-system"/>
                <a:hlinkClick r:id="rId4"/>
              </a:rPr>
              <a:t> Building Data Group</a:t>
            </a:r>
            <a:r>
              <a:rPr lang="fr-FR" sz="1400" i="1" dirty="0">
                <a:solidFill>
                  <a:srgbClr val="24292E"/>
                </a:solidFill>
                <a:latin typeface="-apple-system"/>
              </a:rPr>
              <a:t>, </a:t>
            </a:r>
            <a:r>
              <a:rPr lang="fr-FR" sz="1400" i="1" dirty="0" err="1">
                <a:solidFill>
                  <a:srgbClr val="24292E"/>
                </a:solidFill>
                <a:latin typeface="-apple-system"/>
              </a:rPr>
              <a:t>Semantic</a:t>
            </a:r>
            <a:r>
              <a:rPr lang="fr-FR" sz="1400" i="1" dirty="0">
                <a:solidFill>
                  <a:srgbClr val="24292E"/>
                </a:solidFill>
                <a:latin typeface="-apple-system"/>
              </a:rPr>
              <a:t> Web Journal, IOS </a:t>
            </a:r>
            <a:r>
              <a:rPr lang="fr-FR" sz="1400" i="1" dirty="0" err="1">
                <a:solidFill>
                  <a:srgbClr val="24292E"/>
                </a:solidFill>
                <a:latin typeface="-apple-system"/>
              </a:rPr>
              <a:t>Press</a:t>
            </a:r>
            <a:endParaRPr lang="en-US" sz="1400" dirty="0"/>
          </a:p>
        </p:txBody>
      </p:sp>
    </p:spTree>
    <p:extLst>
      <p:ext uri="{BB962C8B-B14F-4D97-AF65-F5344CB8AC3E}">
        <p14:creationId xmlns:p14="http://schemas.microsoft.com/office/powerpoint/2010/main" val="896322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19</a:t>
            </a:fld>
            <a:endParaRPr lang="fr-FR"/>
          </a:p>
        </p:txBody>
      </p:sp>
      <p:sp>
        <p:nvSpPr>
          <p:cNvPr id="4" name="Title 3"/>
          <p:cNvSpPr>
            <a:spLocks noGrp="1"/>
          </p:cNvSpPr>
          <p:nvPr>
            <p:ph type="title"/>
          </p:nvPr>
        </p:nvSpPr>
        <p:spPr/>
        <p:txBody>
          <a:bodyPr/>
          <a:lstStyle/>
          <a:p>
            <a:r>
              <a:rPr lang="nl-BE" dirty="0"/>
              <a:t>Building </a:t>
            </a:r>
            <a:r>
              <a:rPr lang="nl-BE" dirty="0" err="1"/>
              <a:t>topology</a:t>
            </a:r>
            <a:r>
              <a:rPr lang="nl-BE" dirty="0"/>
              <a:t> </a:t>
            </a:r>
            <a:r>
              <a:rPr lang="nl-BE" dirty="0" err="1"/>
              <a:t>ontology</a:t>
            </a:r>
            <a:endParaRPr lang="nl-BE" dirty="0"/>
          </a:p>
        </p:txBody>
      </p:sp>
      <p:pic>
        <p:nvPicPr>
          <p:cNvPr id="5" name="Google Shape;193;p32"/>
          <p:cNvPicPr preferRelativeResize="0"/>
          <p:nvPr/>
        </p:nvPicPr>
        <p:blipFill>
          <a:blip r:embed="rId2">
            <a:alphaModFix/>
          </a:blip>
          <a:stretch>
            <a:fillRect/>
          </a:stretch>
        </p:blipFill>
        <p:spPr>
          <a:xfrm>
            <a:off x="1389000" y="1936925"/>
            <a:ext cx="7882000" cy="4482161"/>
          </a:xfrm>
          <a:prstGeom prst="rect">
            <a:avLst/>
          </a:prstGeom>
          <a:noFill/>
          <a:ln>
            <a:noFill/>
          </a:ln>
        </p:spPr>
      </p:pic>
    </p:spTree>
    <p:extLst>
      <p:ext uri="{BB962C8B-B14F-4D97-AF65-F5344CB8AC3E}">
        <p14:creationId xmlns:p14="http://schemas.microsoft.com/office/powerpoint/2010/main" val="27080759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DA0C299E-20BB-4476-8DED-3B2960C2F957}" type="slidenum">
              <a:rPr lang="fr-FR" smtClean="0"/>
              <a:t>2</a:t>
            </a:fld>
            <a:endParaRPr lang="fr-FR"/>
          </a:p>
        </p:txBody>
      </p:sp>
      <p:sp>
        <p:nvSpPr>
          <p:cNvPr id="7" name="Google Shape;86;p17"/>
          <p:cNvSpPr txBox="1">
            <a:spLocks noGrp="1"/>
          </p:cNvSpPr>
          <p:nvPr>
            <p:ph type="title"/>
          </p:nvPr>
        </p:nvSpPr>
        <p:spPr>
          <a:xfrm>
            <a:off x="-1739123" y="426228"/>
            <a:ext cx="15679699" cy="1095584"/>
          </a:xfrm>
          <a:prstGeom prst="rect">
            <a:avLst/>
          </a:prstGeom>
        </p:spPr>
        <p:txBody>
          <a:bodyPr spcFirstLastPara="1" vert="horz" wrap="square" lIns="91433" tIns="45700" rIns="91433" bIns="45700" rtlCol="0" anchor="ctr" anchorCtr="0">
            <a:noAutofit/>
          </a:bodyPr>
          <a:lstStyle/>
          <a:p>
            <a:r>
              <a:rPr lang="da" dirty="0"/>
              <a:t>Building Information Modelling (BIM)</a:t>
            </a:r>
            <a:endParaRPr dirty="0"/>
          </a:p>
        </p:txBody>
      </p:sp>
      <p:pic>
        <p:nvPicPr>
          <p:cNvPr id="8" name="Google Shape;74;p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1790700"/>
            <a:ext cx="10995801" cy="5067299"/>
          </a:xfrm>
          <a:prstGeom prst="rect">
            <a:avLst/>
          </a:prstGeom>
          <a:noFill/>
          <a:ln>
            <a:noFill/>
          </a:ln>
        </p:spPr>
      </p:pic>
    </p:spTree>
    <p:extLst>
      <p:ext uri="{BB962C8B-B14F-4D97-AF65-F5344CB8AC3E}">
        <p14:creationId xmlns:p14="http://schemas.microsoft.com/office/powerpoint/2010/main" val="2487663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20</a:t>
            </a:fld>
            <a:endParaRPr lang="fr-FR"/>
          </a:p>
        </p:txBody>
      </p:sp>
      <p:sp>
        <p:nvSpPr>
          <p:cNvPr id="4" name="Title 3"/>
          <p:cNvSpPr>
            <a:spLocks noGrp="1"/>
          </p:cNvSpPr>
          <p:nvPr>
            <p:ph type="title"/>
          </p:nvPr>
        </p:nvSpPr>
        <p:spPr/>
        <p:txBody>
          <a:bodyPr/>
          <a:lstStyle/>
          <a:p>
            <a:r>
              <a:rPr lang="nl-BE" dirty="0"/>
              <a:t>Building </a:t>
            </a:r>
            <a:r>
              <a:rPr lang="nl-BE" dirty="0" err="1"/>
              <a:t>topology</a:t>
            </a:r>
            <a:r>
              <a:rPr lang="nl-BE" dirty="0"/>
              <a:t> </a:t>
            </a:r>
            <a:r>
              <a:rPr lang="nl-BE" dirty="0" err="1"/>
              <a:t>ontology</a:t>
            </a:r>
            <a:endParaRPr lang="nl-BE" dirty="0"/>
          </a:p>
        </p:txBody>
      </p:sp>
      <p:pic>
        <p:nvPicPr>
          <p:cNvPr id="5" name="Google Shape;200;p33"/>
          <p:cNvPicPr preferRelativeResize="0"/>
          <p:nvPr/>
        </p:nvPicPr>
        <p:blipFill>
          <a:blip r:embed="rId2">
            <a:alphaModFix/>
          </a:blip>
          <a:stretch>
            <a:fillRect/>
          </a:stretch>
        </p:blipFill>
        <p:spPr>
          <a:xfrm>
            <a:off x="888813" y="1646234"/>
            <a:ext cx="9458074" cy="4932366"/>
          </a:xfrm>
          <a:prstGeom prst="rect">
            <a:avLst/>
          </a:prstGeom>
          <a:noFill/>
          <a:ln>
            <a:noFill/>
          </a:ln>
        </p:spPr>
      </p:pic>
    </p:spTree>
    <p:extLst>
      <p:ext uri="{BB962C8B-B14F-4D97-AF65-F5344CB8AC3E}">
        <p14:creationId xmlns:p14="http://schemas.microsoft.com/office/powerpoint/2010/main" val="39860946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a:bodyPr>
          <a:lstStyle/>
          <a:p>
            <a:r>
              <a:rPr lang="fr-FR" dirty="0" err="1" smtClean="0"/>
              <a:t>Other</a:t>
            </a:r>
            <a:r>
              <a:rPr lang="fr-FR" dirty="0" smtClean="0"/>
              <a:t> documents?</a:t>
            </a:r>
            <a:endParaRPr lang="fr-FR"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21</a:t>
            </a:fld>
            <a:endParaRPr lang="fr-FR"/>
          </a:p>
        </p:txBody>
      </p:sp>
      <p:sp>
        <p:nvSpPr>
          <p:cNvPr id="5" name="Content Placeholder 3"/>
          <p:cNvSpPr txBox="1">
            <a:spLocks/>
          </p:cNvSpPr>
          <p:nvPr/>
        </p:nvSpPr>
        <p:spPr>
          <a:xfrm>
            <a:off x="10170650" y="2844799"/>
            <a:ext cx="6117342" cy="715963"/>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buNone/>
            </a:pPr>
            <a:r>
              <a:rPr lang="en-US" dirty="0" smtClean="0"/>
              <a:t>… (?)</a:t>
            </a:r>
            <a:endParaRPr lang="en-US" dirty="0"/>
          </a:p>
          <a:p>
            <a:pPr marL="0" indent="0">
              <a:spcBef>
                <a:spcPts val="800"/>
              </a:spcBef>
              <a:buFont typeface="Arial" panose="020B0604020202020204" pitchFamily="34" charset="0"/>
              <a:buNone/>
            </a:pPr>
            <a:endParaRPr lang="en-US" sz="1600" dirty="0"/>
          </a:p>
        </p:txBody>
      </p:sp>
      <p:pic>
        <p:nvPicPr>
          <p:cNvPr id="3" name="Picture 2"/>
          <p:cNvPicPr>
            <a:picLocks noChangeAspect="1"/>
          </p:cNvPicPr>
          <p:nvPr/>
        </p:nvPicPr>
        <p:blipFill>
          <a:blip r:embed="rId3"/>
          <a:stretch>
            <a:fillRect/>
          </a:stretch>
        </p:blipFill>
        <p:spPr>
          <a:xfrm>
            <a:off x="286875" y="2305731"/>
            <a:ext cx="4511675" cy="4722132"/>
          </a:xfrm>
          <a:prstGeom prst="rect">
            <a:avLst/>
          </a:prstGeom>
        </p:spPr>
      </p:pic>
      <p:pic>
        <p:nvPicPr>
          <p:cNvPr id="4" name="Picture 3"/>
          <p:cNvPicPr>
            <a:picLocks noChangeAspect="1"/>
          </p:cNvPicPr>
          <p:nvPr/>
        </p:nvPicPr>
        <p:blipFill>
          <a:blip r:embed="rId4"/>
          <a:stretch>
            <a:fillRect/>
          </a:stretch>
        </p:blipFill>
        <p:spPr>
          <a:xfrm>
            <a:off x="5055126" y="2305731"/>
            <a:ext cx="4653383" cy="4870450"/>
          </a:xfrm>
          <a:prstGeom prst="rect">
            <a:avLst/>
          </a:prstGeom>
        </p:spPr>
      </p:pic>
    </p:spTree>
    <p:extLst>
      <p:ext uri="{BB962C8B-B14F-4D97-AF65-F5344CB8AC3E}">
        <p14:creationId xmlns:p14="http://schemas.microsoft.com/office/powerpoint/2010/main" val="3960682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3049388"/>
            <a:ext cx="10648709" cy="1424066"/>
          </a:xfrm>
        </p:spPr>
        <p:txBody>
          <a:bodyPr>
            <a:normAutofit/>
          </a:bodyPr>
          <a:lstStyle/>
          <a:p>
            <a:r>
              <a:rPr lang="fr-FR" dirty="0" err="1" smtClean="0"/>
              <a:t>Alignments</a:t>
            </a:r>
            <a:r>
              <a:rPr lang="fr-FR" dirty="0" smtClean="0"/>
              <a:t> </a:t>
            </a:r>
            <a:r>
              <a:rPr lang="fr-FR" dirty="0"/>
              <a:t>and Links</a:t>
            </a:r>
          </a:p>
        </p:txBody>
      </p:sp>
      <p:sp>
        <p:nvSpPr>
          <p:cNvPr id="5" name="Rectangle 4"/>
          <p:cNvSpPr/>
          <p:nvPr/>
        </p:nvSpPr>
        <p:spPr>
          <a:xfrm>
            <a:off x="1727201" y="4340344"/>
            <a:ext cx="7404100" cy="369332"/>
          </a:xfrm>
          <a:prstGeom prst="rect">
            <a:avLst/>
          </a:prstGeom>
        </p:spPr>
        <p:txBody>
          <a:bodyPr wrap="square">
            <a:spAutoFit/>
          </a:bodyPr>
          <a:lstStyle/>
          <a:p>
            <a:pPr lvl="0" algn="ctr">
              <a:spcBef>
                <a:spcPts val="800"/>
              </a:spcBef>
            </a:pPr>
            <a:r>
              <a:rPr lang="en-US" dirty="0"/>
              <a:t>We don't use the close world assumption ;-)</a:t>
            </a:r>
          </a:p>
        </p:txBody>
      </p:sp>
    </p:spTree>
    <p:extLst>
      <p:ext uri="{BB962C8B-B14F-4D97-AF65-F5344CB8AC3E}">
        <p14:creationId xmlns:p14="http://schemas.microsoft.com/office/powerpoint/2010/main" val="489130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Espace réservé du contenu 15"/>
          <p:cNvGraphicFramePr>
            <a:graphicFrameLocks noGrp="1"/>
          </p:cNvGraphicFramePr>
          <p:nvPr>
            <p:ph idx="1"/>
            <p:extLst>
              <p:ext uri="{D42A27DB-BD31-4B8C-83A1-F6EECF244321}">
                <p14:modId xmlns:p14="http://schemas.microsoft.com/office/powerpoint/2010/main" val="792916857"/>
              </p:ext>
            </p:extLst>
          </p:nvPr>
        </p:nvGraphicFramePr>
        <p:xfrm>
          <a:off x="247650" y="1235536"/>
          <a:ext cx="10515600" cy="5059769"/>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727424">
                <a:tc>
                  <a:txBody>
                    <a:bodyPr/>
                    <a:lstStyle/>
                    <a:p>
                      <a:pPr algn="l"/>
                      <a:r>
                        <a:rPr lang="en-GB" noProof="0" dirty="0"/>
                        <a:t>W3C</a:t>
                      </a:r>
                    </a:p>
                  </a:txBody>
                  <a:tcPr anchor="ctr"/>
                </a:tc>
                <a:tc>
                  <a:txBody>
                    <a:bodyPr/>
                    <a:lstStyle/>
                    <a:p>
                      <a:pPr algn="l"/>
                      <a:r>
                        <a:rPr lang="en-GB" noProof="0" dirty="0" err="1"/>
                        <a:t>buildingSmart</a:t>
                      </a:r>
                      <a:r>
                        <a:rPr lang="en-GB" noProof="0" dirty="0"/>
                        <a:t> International</a:t>
                      </a:r>
                    </a:p>
                  </a:txBody>
                  <a:tcPr anchor="ctr"/>
                </a:tc>
                <a:tc>
                  <a:txBody>
                    <a:bodyPr/>
                    <a:lstStyle/>
                    <a:p>
                      <a:pPr algn="l"/>
                      <a:r>
                        <a:rPr lang="en-GB" noProof="0" dirty="0"/>
                        <a:t>OGC</a:t>
                      </a:r>
                    </a:p>
                  </a:txBody>
                  <a:tcPr anchor="ctr"/>
                </a:tc>
                <a:tc>
                  <a:txBody>
                    <a:bodyPr/>
                    <a:lstStyle/>
                    <a:p>
                      <a:pPr algn="l"/>
                      <a:r>
                        <a:rPr lang="en-GB" noProof="0" dirty="0"/>
                        <a:t>ISO</a:t>
                      </a:r>
                    </a:p>
                  </a:txBody>
                  <a:tcPr anchor="ctr"/>
                </a:tc>
                <a:tc>
                  <a:txBody>
                    <a:bodyPr/>
                    <a:lstStyle/>
                    <a:p>
                      <a:pPr algn="l"/>
                      <a:r>
                        <a:rPr lang="en-GB" noProof="0" dirty="0"/>
                        <a:t>Other</a:t>
                      </a:r>
                    </a:p>
                  </a:txBody>
                  <a:tcPr anchor="ctr"/>
                </a:tc>
                <a:extLst>
                  <a:ext uri="{0D108BD9-81ED-4DB2-BD59-A6C34878D82A}">
                    <a16:rowId xmlns:a16="http://schemas.microsoft.com/office/drawing/2014/main" val="10000"/>
                  </a:ext>
                </a:extLst>
              </a:tr>
              <a:tr h="739548">
                <a:tc>
                  <a:txBody>
                    <a:bodyPr/>
                    <a:lstStyle/>
                    <a:p>
                      <a:pPr algn="l"/>
                      <a:r>
                        <a:rPr lang="en-GB" sz="1100" noProof="0" dirty="0">
                          <a:hlinkClick r:id="rId3"/>
                        </a:rPr>
                        <a:t>SSN</a:t>
                      </a:r>
                      <a:r>
                        <a:rPr lang="en-GB" sz="1100" baseline="0" noProof="0" dirty="0">
                          <a:hlinkClick r:id="rId3"/>
                        </a:rPr>
                        <a:t> </a:t>
                      </a:r>
                      <a:r>
                        <a:rPr lang="en-GB" sz="1100" baseline="0" noProof="0" dirty="0"/>
                        <a:t>(Semantic Sensor Networks)</a:t>
                      </a:r>
                      <a:endParaRPr lang="en-GB" sz="1100" noProof="0" dirty="0"/>
                    </a:p>
                  </a:txBody>
                  <a:tcPr anchor="ctr"/>
                </a:tc>
                <a:tc>
                  <a:txBody>
                    <a:bodyPr/>
                    <a:lstStyle/>
                    <a:p>
                      <a:pPr algn="l"/>
                      <a:r>
                        <a:rPr lang="en-GB" sz="1100" noProof="0" dirty="0">
                          <a:hlinkClick r:id="rId4"/>
                        </a:rPr>
                        <a:t>ifcOWL</a:t>
                      </a:r>
                      <a:endParaRPr lang="en-GB" sz="1100" noProof="0" dirty="0"/>
                    </a:p>
                  </a:txBody>
                  <a:tcPr anchor="ctr"/>
                </a:tc>
                <a:tc>
                  <a:txBody>
                    <a:bodyPr/>
                    <a:lstStyle/>
                    <a:p>
                      <a:pPr algn="l"/>
                      <a:r>
                        <a:rPr lang="en-GB" sz="1100" noProof="0" dirty="0">
                          <a:hlinkClick r:id="rId5"/>
                        </a:rPr>
                        <a:t>GML </a:t>
                      </a:r>
                      <a:r>
                        <a:rPr lang="en-GB" sz="1100" noProof="0" dirty="0"/>
                        <a:t>(Geography</a:t>
                      </a:r>
                      <a:r>
                        <a:rPr lang="en-GB" sz="1100" baseline="0" noProof="0" dirty="0"/>
                        <a:t> </a:t>
                      </a:r>
                      <a:r>
                        <a:rPr lang="en-GB" sz="1100" baseline="0" noProof="0" dirty="0" err="1"/>
                        <a:t>Markup</a:t>
                      </a:r>
                      <a:r>
                        <a:rPr lang="en-GB" sz="1100" baseline="0" noProof="0" dirty="0"/>
                        <a:t> Language) -&gt; ISO 19136:2015</a:t>
                      </a:r>
                      <a:endParaRPr lang="en-GB" sz="1100" noProof="0" dirty="0"/>
                    </a:p>
                  </a:txBody>
                  <a:tcPr anchor="ctr"/>
                </a:tc>
                <a:tc>
                  <a:txBody>
                    <a:bodyPr/>
                    <a:lstStyle/>
                    <a:p>
                      <a:pPr algn="l"/>
                      <a:r>
                        <a:rPr lang="en-GB" sz="1100" noProof="0" dirty="0"/>
                        <a:t>Data structures for electronic product catalogues for building services -- Part 1: Concepts, architecture and model</a:t>
                      </a:r>
                      <a:r>
                        <a:rPr lang="en-GB" sz="1100" baseline="0" noProof="0" dirty="0"/>
                        <a:t> </a:t>
                      </a:r>
                      <a:r>
                        <a:rPr lang="en-GB" sz="1100" noProof="0" dirty="0"/>
                        <a:t>(ISO 16757-1:2015)</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err="1">
                          <a:hlinkClick r:id="rId6"/>
                        </a:rPr>
                        <a:t>DogONT</a:t>
                      </a:r>
                      <a:r>
                        <a:rPr lang="en-GB" sz="1100" noProof="0" dirty="0">
                          <a:hlinkClick r:id="rId6"/>
                        </a:rPr>
                        <a:t> </a:t>
                      </a:r>
                      <a:r>
                        <a:rPr lang="en-GB" sz="1100" noProof="0" dirty="0"/>
                        <a:t>(Ontology</a:t>
                      </a:r>
                      <a:r>
                        <a:rPr lang="en-GB" sz="1100" baseline="0" noProof="0" dirty="0"/>
                        <a:t> </a:t>
                      </a:r>
                      <a:r>
                        <a:rPr lang="en-GB" sz="1100" noProof="0" dirty="0" err="1"/>
                        <a:t>Modeling</a:t>
                      </a:r>
                      <a:r>
                        <a:rPr lang="en-GB" sz="1100" noProof="0" dirty="0"/>
                        <a:t> for</a:t>
                      </a:r>
                      <a:r>
                        <a:rPr lang="en-GB" sz="1100" baseline="0" noProof="0" dirty="0"/>
                        <a:t> </a:t>
                      </a:r>
                      <a:r>
                        <a:rPr lang="en-GB" sz="1100" noProof="0" dirty="0"/>
                        <a:t>Intelligent </a:t>
                      </a:r>
                      <a:r>
                        <a:rPr lang="en-GB" sz="1100" noProof="0" dirty="0" err="1"/>
                        <a:t>Domotic</a:t>
                      </a:r>
                      <a:r>
                        <a:rPr lang="en-GB" sz="1100" noProof="0" dirty="0"/>
                        <a:t> Environments)</a:t>
                      </a:r>
                    </a:p>
                  </a:txBody>
                  <a:tcPr anchor="ctr"/>
                </a:tc>
                <a:extLst>
                  <a:ext uri="{0D108BD9-81ED-4DB2-BD59-A6C34878D82A}">
                    <a16:rowId xmlns:a16="http://schemas.microsoft.com/office/drawing/2014/main" val="10001"/>
                  </a:ext>
                </a:extLst>
              </a:tr>
              <a:tr h="472826">
                <a:tc>
                  <a:txBody>
                    <a:bodyPr/>
                    <a:lstStyle/>
                    <a:p>
                      <a:pPr algn="l"/>
                      <a:r>
                        <a:rPr lang="en-GB" sz="1100" noProof="0" dirty="0">
                          <a:hlinkClick r:id="rId7"/>
                        </a:rPr>
                        <a:t>owl-time</a:t>
                      </a:r>
                      <a:r>
                        <a:rPr lang="en-GB" sz="1100" noProof="0" dirty="0"/>
                        <a:t> </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a:t>ISO 29481 Building information models -- Information delivery manual (IDM)</a:t>
                      </a:r>
                    </a:p>
                  </a:txBody>
                  <a:tcPr anchor="ctr"/>
                </a:tc>
                <a:tc>
                  <a:txBody>
                    <a:bodyPr/>
                    <a:lstStyle/>
                    <a:p>
                      <a:pPr algn="l"/>
                      <a:r>
                        <a:rPr lang="en-GB" sz="1100" noProof="0" dirty="0" err="1">
                          <a:hlinkClick r:id="rId8"/>
                        </a:rPr>
                        <a:t>CityGML</a:t>
                      </a:r>
                      <a:endParaRPr lang="en-GB" sz="1100" noProof="0" dirty="0"/>
                    </a:p>
                  </a:txBody>
                  <a:tcPr anchor="ctr"/>
                </a:tc>
                <a:tc>
                  <a:txBody>
                    <a:bodyPr/>
                    <a:lstStyle/>
                    <a:p>
                      <a:pPr algn="l"/>
                      <a:r>
                        <a:rPr lang="en-GB" sz="1100" noProof="0" dirty="0"/>
                        <a:t>Geographic</a:t>
                      </a:r>
                      <a:r>
                        <a:rPr lang="en-GB" sz="1100" baseline="0" noProof="0" dirty="0"/>
                        <a:t> </a:t>
                      </a:r>
                      <a:r>
                        <a:rPr lang="en-GB" sz="1100" noProof="0" dirty="0"/>
                        <a:t>Information - Spatial Schema  (ISO 19107:2003)</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smtClean="0">
                          <a:hlinkClick r:id="rId9"/>
                        </a:rPr>
                        <a:t>SAREF </a:t>
                      </a:r>
                      <a:r>
                        <a:rPr lang="en-GB" sz="1100" noProof="0" dirty="0"/>
                        <a:t>(Smart </a:t>
                      </a:r>
                      <a:r>
                        <a:rPr lang="en-GB" sz="1100" noProof="0" dirty="0" smtClean="0"/>
                        <a:t>Applications </a:t>
                      </a:r>
                      <a:r>
                        <a:rPr lang="en-GB" sz="1100" noProof="0" dirty="0" err="1" smtClean="0"/>
                        <a:t>REFerence</a:t>
                      </a:r>
                      <a:r>
                        <a:rPr lang="en-GB" sz="1100" noProof="0" dirty="0" smtClean="0"/>
                        <a:t> </a:t>
                      </a:r>
                      <a:r>
                        <a:rPr lang="en-GB" sz="1100" noProof="0" dirty="0"/>
                        <a:t>Ontology</a:t>
                      </a:r>
                      <a:r>
                        <a:rPr lang="en-GB" sz="1100" noProof="0" dirty="0" smtClean="0"/>
                        <a:t>)</a:t>
                      </a:r>
                      <a:endParaRPr lang="en-GB" sz="1100" noProof="0" dirty="0"/>
                    </a:p>
                  </a:txBody>
                  <a:tcPr anchor="ctr"/>
                </a:tc>
                <a:extLst>
                  <a:ext uri="{0D108BD9-81ED-4DB2-BD59-A6C34878D82A}">
                    <a16:rowId xmlns:a16="http://schemas.microsoft.com/office/drawing/2014/main" val="10002"/>
                  </a:ext>
                </a:extLst>
              </a:tr>
              <a:tr h="606187">
                <a:tc>
                  <a:txBody>
                    <a:bodyPr/>
                    <a:lstStyle/>
                    <a:p>
                      <a:pPr algn="l"/>
                      <a:r>
                        <a:rPr lang="en-GB" sz="1100" noProof="0" dirty="0">
                          <a:hlinkClick r:id="rId10"/>
                        </a:rPr>
                        <a:t>JSON-LD</a:t>
                      </a:r>
                      <a:r>
                        <a:rPr lang="en-GB" sz="1100" noProof="0" dirty="0"/>
                        <a:t> (JavaScript Object Notation for Linked Data)</a:t>
                      </a:r>
                    </a:p>
                  </a:txBody>
                  <a:tcPr anchor="ctr"/>
                </a:tc>
                <a:tc>
                  <a:txBody>
                    <a:bodyPr/>
                    <a:lstStyle/>
                    <a:p>
                      <a:pPr algn="l"/>
                      <a:r>
                        <a:rPr lang="en-GB" sz="1100" noProof="0" dirty="0"/>
                        <a:t>ISO 12006 Building construction -- Organization of information about construction works</a:t>
                      </a:r>
                    </a:p>
                  </a:txBody>
                  <a:tcPr anchor="ctr"/>
                </a:tc>
                <a:tc>
                  <a:txBody>
                    <a:bodyPr/>
                    <a:lstStyle/>
                    <a:p>
                      <a:pPr algn="l"/>
                      <a:r>
                        <a:rPr lang="en-GB" sz="1100" noProof="0" dirty="0" err="1">
                          <a:hlinkClick r:id="rId11"/>
                        </a:rPr>
                        <a:t>CityGML</a:t>
                      </a:r>
                      <a:r>
                        <a:rPr lang="en-GB" sz="1100" baseline="0" noProof="0" dirty="0">
                          <a:hlinkClick r:id="rId11"/>
                        </a:rPr>
                        <a:t> Building Module</a:t>
                      </a:r>
                      <a:endParaRPr lang="en-GB" sz="1100" noProof="0" dirty="0"/>
                    </a:p>
                  </a:txBody>
                  <a:tcPr anchor="ctr"/>
                </a:tc>
                <a:tc>
                  <a:txBody>
                    <a:bodyPr/>
                    <a:lstStyle/>
                    <a:p>
                      <a:pPr algn="l"/>
                      <a:r>
                        <a:rPr lang="en-GB" sz="1100" noProof="0" dirty="0"/>
                        <a:t>OWL representation of part of the model for geometry and space from ISO 19107:2003 (ISO 19150-2)</a:t>
                      </a:r>
                    </a:p>
                  </a:txBody>
                  <a:tcPr anchor="ctr"/>
                </a:tc>
                <a:tc>
                  <a:txBody>
                    <a:bodyPr/>
                    <a:lstStyle/>
                    <a:p>
                      <a:pPr algn="l"/>
                      <a:r>
                        <a:rPr lang="en-GB" sz="1100" noProof="0" dirty="0"/>
                        <a:t>Ontology of </a:t>
                      </a:r>
                      <a:r>
                        <a:rPr lang="en-GB" sz="1100" noProof="0" dirty="0">
                          <a:hlinkClick r:id="rId12"/>
                        </a:rPr>
                        <a:t>Spatial Relations</a:t>
                      </a:r>
                      <a:r>
                        <a:rPr lang="en-GB" sz="1100" noProof="0" dirty="0"/>
                        <a:t> (defined by the UK Ordnance Survey)</a:t>
                      </a:r>
                    </a:p>
                  </a:txBody>
                  <a:tcPr anchor="ctr"/>
                </a:tc>
                <a:extLst>
                  <a:ext uri="{0D108BD9-81ED-4DB2-BD59-A6C34878D82A}">
                    <a16:rowId xmlns:a16="http://schemas.microsoft.com/office/drawing/2014/main" val="10003"/>
                  </a:ext>
                </a:extLst>
              </a:tr>
              <a:tr h="339465">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err="1">
                          <a:hlinkClick r:id="rId13"/>
                        </a:rPr>
                        <a:t>BasicGeo</a:t>
                      </a:r>
                      <a:endParaRPr lang="en-GB" sz="1100" noProof="0" dirty="0"/>
                    </a:p>
                  </a:txBody>
                  <a:tcPr anchor="ctr"/>
                </a:tc>
                <a:tc>
                  <a:txBody>
                    <a:bodyPr/>
                    <a:lstStyle/>
                    <a:p>
                      <a:pPr algn="l"/>
                      <a:r>
                        <a:rPr lang="en-GB" sz="1100" noProof="0" dirty="0"/>
                        <a:t>ISO 12006-2 Framework for classification</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a:hlinkClick r:id="rId14"/>
                        </a:rPr>
                        <a:t>GeoSPARQL</a:t>
                      </a:r>
                      <a:endParaRPr lang="en-GB" sz="1100" noProof="0" dirty="0"/>
                    </a:p>
                  </a:txBody>
                  <a:tcPr anchor="ctr"/>
                </a:tc>
                <a:tc>
                  <a:txBody>
                    <a:bodyPr/>
                    <a:lstStyle/>
                    <a:p>
                      <a:pPr algn="l"/>
                      <a:endParaRPr lang="en-GB" sz="1100" noProof="0" dirty="0"/>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err="1"/>
                        <a:t>GeoVocab</a:t>
                      </a:r>
                      <a:r>
                        <a:rPr lang="en-GB" sz="1100" noProof="0" dirty="0"/>
                        <a:t> </a:t>
                      </a:r>
                      <a:r>
                        <a:rPr lang="en-GB" sz="1100" noProof="0" dirty="0">
                          <a:hlinkClick r:id="rId15"/>
                        </a:rPr>
                        <a:t>Geometry </a:t>
                      </a:r>
                      <a:r>
                        <a:rPr lang="en-GB" sz="1100" noProof="0" dirty="0"/>
                        <a:t>and </a:t>
                      </a:r>
                      <a:r>
                        <a:rPr lang="en-GB" sz="1100" noProof="0" dirty="0">
                          <a:hlinkClick r:id="rId16"/>
                        </a:rPr>
                        <a:t>Spatial </a:t>
                      </a:r>
                      <a:r>
                        <a:rPr lang="en-GB" sz="1100" noProof="0" dirty="0"/>
                        <a:t>Ontology</a:t>
                      </a:r>
                    </a:p>
                  </a:txBody>
                  <a:tcPr anchor="ctr"/>
                </a:tc>
                <a:extLst>
                  <a:ext uri="{0D108BD9-81ED-4DB2-BD59-A6C34878D82A}">
                    <a16:rowId xmlns:a16="http://schemas.microsoft.com/office/drawing/2014/main" val="10004"/>
                  </a:ext>
                </a:extLst>
              </a:tr>
              <a:tr h="339465">
                <a:tc>
                  <a:txBody>
                    <a:bodyPr/>
                    <a:lstStyle/>
                    <a:p>
                      <a:pPr algn="l"/>
                      <a:r>
                        <a:rPr lang="en-GB" sz="1100" noProof="0" dirty="0">
                          <a:hlinkClick r:id="rId17"/>
                        </a:rPr>
                        <a:t>SOSA </a:t>
                      </a:r>
                      <a:r>
                        <a:rPr lang="en-GB" sz="1100" noProof="0" dirty="0"/>
                        <a:t>(</a:t>
                      </a:r>
                      <a:r>
                        <a:rPr lang="en-US" sz="1100" dirty="0"/>
                        <a:t>Sensor, Observation, Sample, and Actuator</a:t>
                      </a:r>
                      <a:r>
                        <a:rPr lang="en-GB" sz="1100" noProof="0" dirty="0"/>
                        <a:t>) ontology</a:t>
                      </a:r>
                    </a:p>
                  </a:txBody>
                  <a:tcPr anchor="ctr"/>
                </a:tc>
                <a:tc>
                  <a:txBody>
                    <a:bodyPr/>
                    <a:lstStyle/>
                    <a:p>
                      <a:pPr algn="l"/>
                      <a:r>
                        <a:rPr lang="en-GB" sz="1100" noProof="0" dirty="0"/>
                        <a:t>ISO 12006-3 Framework for object-oriented information (IFD)</a:t>
                      </a:r>
                    </a:p>
                  </a:txBody>
                  <a:tcPr anchor="ctr"/>
                </a:tc>
                <a:tc>
                  <a:txBody>
                    <a:bodyPr/>
                    <a:lstStyle/>
                    <a:p>
                      <a:pPr algn="l"/>
                      <a:r>
                        <a:rPr lang="en-GB" sz="1100" noProof="0" dirty="0">
                          <a:hlinkClick r:id="rId18"/>
                        </a:rPr>
                        <a:t>Indoor GML</a:t>
                      </a:r>
                      <a:endParaRPr lang="en-GB" sz="1100" noProof="0" dirty="0"/>
                    </a:p>
                  </a:txBody>
                  <a:tcPr anchor="ctr"/>
                </a:tc>
                <a:tc>
                  <a:txBody>
                    <a:bodyPr/>
                    <a:lstStyle/>
                    <a:p>
                      <a:pPr algn="l"/>
                      <a:endParaRPr lang="en-GB" sz="1100" noProof="0" dirty="0"/>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err="1"/>
                        <a:t>SmartEnergy</a:t>
                      </a:r>
                      <a:r>
                        <a:rPr lang="en-GB" sz="1100" noProof="0" dirty="0"/>
                        <a:t> Aware Systems (</a:t>
                      </a:r>
                      <a:r>
                        <a:rPr lang="en-GB" sz="1100" noProof="0" dirty="0">
                          <a:hlinkClick r:id="rId19"/>
                        </a:rPr>
                        <a:t>SEAS</a:t>
                      </a:r>
                      <a:r>
                        <a:rPr lang="en-GB" sz="1100" noProof="0" dirty="0"/>
                        <a:t>)</a:t>
                      </a:r>
                    </a:p>
                  </a:txBody>
                  <a:tcPr anchor="ctr"/>
                </a:tc>
                <a:extLst>
                  <a:ext uri="{0D108BD9-81ED-4DB2-BD59-A6C34878D82A}">
                    <a16:rowId xmlns:a16="http://schemas.microsoft.com/office/drawing/2014/main" val="10005"/>
                  </a:ext>
                </a:extLst>
              </a:tr>
              <a:tr h="339465">
                <a:tc>
                  <a:txBody>
                    <a:bodyPr/>
                    <a:lstStyle/>
                    <a:p>
                      <a:pPr algn="l"/>
                      <a:endParaRPr lang="en-GB" sz="1100" noProof="0" dirty="0"/>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100" noProof="0" dirty="0"/>
                        <a:t>Industry Foundation Classes</a:t>
                      </a:r>
                    </a:p>
                    <a:p>
                      <a:pPr algn="l"/>
                      <a:r>
                        <a:rPr lang="en-GB" sz="1100" noProof="0" dirty="0"/>
                        <a:t>(ISO 16739:2013)</a:t>
                      </a:r>
                    </a:p>
                  </a:txBody>
                  <a:tcPr anchor="ctr"/>
                </a:tc>
                <a:tc>
                  <a:txBody>
                    <a:bodyPr/>
                    <a:lstStyle/>
                    <a:p>
                      <a:pPr algn="l"/>
                      <a:r>
                        <a:rPr lang="en-GB" sz="1100" noProof="0" dirty="0" err="1">
                          <a:hlinkClick r:id="rId20"/>
                        </a:rPr>
                        <a:t>SensorML</a:t>
                      </a:r>
                      <a:r>
                        <a:rPr lang="en-GB" sz="1100" noProof="0" dirty="0">
                          <a:hlinkClick r:id="rId20"/>
                        </a:rPr>
                        <a:t> </a:t>
                      </a:r>
                      <a:r>
                        <a:rPr lang="en-GB" sz="1100" noProof="0" dirty="0"/>
                        <a:t>(</a:t>
                      </a:r>
                      <a:r>
                        <a:rPr lang="en-GB" sz="1100" noProof="0" dirty="0" err="1"/>
                        <a:t>OpenGIS</a:t>
                      </a:r>
                      <a:r>
                        <a:rPr lang="en-GB" sz="1100" noProof="0" dirty="0"/>
                        <a:t> Sensor Model Language)</a:t>
                      </a:r>
                    </a:p>
                  </a:txBody>
                  <a:tcPr anchor="ctr"/>
                </a:tc>
                <a:tc>
                  <a:txBody>
                    <a:bodyPr/>
                    <a:lstStyle/>
                    <a:p>
                      <a:pPr algn="l"/>
                      <a:endParaRPr lang="en-GB" sz="1100" noProof="0" dirty="0"/>
                    </a:p>
                  </a:txBody>
                  <a:tcPr anchor="ctr"/>
                </a:tc>
                <a:tc>
                  <a:txBody>
                    <a:bodyPr/>
                    <a:lstStyle/>
                    <a:p>
                      <a:pPr algn="l"/>
                      <a:r>
                        <a:rPr lang="en-GB" sz="1100" noProof="0" dirty="0">
                          <a:hlinkClick r:id="rId21"/>
                        </a:rPr>
                        <a:t>Brick</a:t>
                      </a:r>
                      <a:endParaRPr lang="en-GB" sz="1100" noProof="0" dirty="0"/>
                    </a:p>
                  </a:txBody>
                  <a:tcPr anchor="ctr"/>
                </a:tc>
                <a:extLst>
                  <a:ext uri="{0D108BD9-81ED-4DB2-BD59-A6C34878D82A}">
                    <a16:rowId xmlns:a16="http://schemas.microsoft.com/office/drawing/2014/main" val="10006"/>
                  </a:ext>
                </a:extLst>
              </a:tr>
              <a:tr h="339465">
                <a:tc>
                  <a:txBody>
                    <a:bodyPr/>
                    <a:lstStyle/>
                    <a:p>
                      <a:pPr algn="l"/>
                      <a:endParaRPr lang="en-GB" sz="1100" noProof="0" dirty="0"/>
                    </a:p>
                  </a:txBody>
                  <a:tcPr anchor="ctr"/>
                </a:tc>
                <a:tc>
                  <a:txBody>
                    <a:bodyPr/>
                    <a:lstStyle/>
                    <a:p>
                      <a:pPr algn="l"/>
                      <a:endParaRPr lang="en-GB" sz="1100" noProof="0" dirty="0"/>
                    </a:p>
                  </a:txBody>
                  <a:tcPr anchor="ctr"/>
                </a:tc>
                <a:tc>
                  <a:txBody>
                    <a:bodyPr/>
                    <a:lstStyle/>
                    <a:p>
                      <a:pPr algn="l"/>
                      <a:r>
                        <a:rPr lang="en-GB" sz="1100" noProof="0" dirty="0">
                          <a:hlinkClick r:id="rId22"/>
                        </a:rPr>
                        <a:t>SWE</a:t>
                      </a:r>
                      <a:r>
                        <a:rPr lang="en-GB" sz="1100" noProof="0" dirty="0"/>
                        <a:t> (Sensor Web Enablement) Common Data Model</a:t>
                      </a:r>
                    </a:p>
                  </a:txBody>
                  <a:tcPr anchor="ctr"/>
                </a:tc>
                <a:tc>
                  <a:txBody>
                    <a:bodyPr/>
                    <a:lstStyle/>
                    <a:p>
                      <a:pPr algn="l"/>
                      <a:endParaRPr lang="en-GB" sz="1100" noProof="0" dirty="0"/>
                    </a:p>
                  </a:txBody>
                  <a:tcPr anchor="ctr"/>
                </a:tc>
                <a:tc>
                  <a:txBody>
                    <a:bodyPr/>
                    <a:lstStyle/>
                    <a:p>
                      <a:pPr algn="l"/>
                      <a:r>
                        <a:rPr lang="en-GB" sz="1100" noProof="0" dirty="0"/>
                        <a:t>Project </a:t>
                      </a:r>
                      <a:r>
                        <a:rPr lang="en-GB" sz="1100" noProof="0" dirty="0">
                          <a:hlinkClick r:id="rId23"/>
                        </a:rPr>
                        <a:t>Haystack</a:t>
                      </a:r>
                      <a:endParaRPr lang="en-GB" sz="1100" noProof="0" dirty="0"/>
                    </a:p>
                  </a:txBody>
                  <a:tcPr anchor="ctr"/>
                </a:tc>
                <a:extLst>
                  <a:ext uri="{0D108BD9-81ED-4DB2-BD59-A6C34878D82A}">
                    <a16:rowId xmlns:a16="http://schemas.microsoft.com/office/drawing/2014/main" val="10007"/>
                  </a:ext>
                </a:extLst>
              </a:tr>
              <a:tr h="339465">
                <a:tc>
                  <a:txBody>
                    <a:bodyPr/>
                    <a:lstStyle/>
                    <a:p>
                      <a:pPr algn="l"/>
                      <a:endParaRPr lang="en-GB" sz="1100" noProof="0" dirty="0"/>
                    </a:p>
                  </a:txBody>
                  <a:tcPr anchor="ctr"/>
                </a:tc>
                <a:tc>
                  <a:txBody>
                    <a:bodyPr/>
                    <a:lstStyle/>
                    <a:p>
                      <a:pPr algn="l"/>
                      <a:endParaRPr lang="en-GB" sz="1100" noProof="0" dirty="0"/>
                    </a:p>
                  </a:txBody>
                  <a:tcPr anchor="ctr"/>
                </a:tc>
                <a:tc>
                  <a:txBody>
                    <a:bodyPr/>
                    <a:lstStyle/>
                    <a:p>
                      <a:pPr algn="l"/>
                      <a:endParaRPr lang="en-GB" sz="1100" noProof="0" dirty="0"/>
                    </a:p>
                  </a:txBody>
                  <a:tcPr anchor="ctr"/>
                </a:tc>
                <a:tc>
                  <a:txBody>
                    <a:bodyPr/>
                    <a:lstStyle/>
                    <a:p>
                      <a:pPr algn="l"/>
                      <a:endParaRPr lang="en-GB" sz="1100" noProof="0" dirty="0"/>
                    </a:p>
                  </a:txBody>
                  <a:tcPr anchor="ctr"/>
                </a:tc>
                <a:tc>
                  <a:txBody>
                    <a:bodyPr/>
                    <a:lstStyle/>
                    <a:p>
                      <a:pPr algn="l"/>
                      <a:r>
                        <a:rPr lang="en-GB" sz="1100" noProof="0" dirty="0" err="1" smtClean="0"/>
                        <a:t>RealEstate</a:t>
                      </a:r>
                      <a:r>
                        <a:rPr lang="en-GB" sz="1100" noProof="0" dirty="0" smtClean="0"/>
                        <a:t> Ontology</a:t>
                      </a:r>
                      <a:endParaRPr lang="en-GB" sz="1100" noProof="0" dirty="0"/>
                    </a:p>
                  </a:txBody>
                  <a:tcPr anchor="ctr"/>
                </a:tc>
                <a:extLst>
                  <a:ext uri="{0D108BD9-81ED-4DB2-BD59-A6C34878D82A}">
                    <a16:rowId xmlns:a16="http://schemas.microsoft.com/office/drawing/2014/main" val="4047628083"/>
                  </a:ext>
                </a:extLst>
              </a:tr>
            </a:tbl>
          </a:graphicData>
        </a:graphic>
      </p:graphicFrame>
      <p:sp>
        <p:nvSpPr>
          <p:cNvPr id="6" name="Espace réservé du numéro de diapositive 5"/>
          <p:cNvSpPr>
            <a:spLocks noGrp="1"/>
          </p:cNvSpPr>
          <p:nvPr>
            <p:ph type="sldNum" sz="quarter" idx="12"/>
          </p:nvPr>
        </p:nvSpPr>
        <p:spPr/>
        <p:txBody>
          <a:bodyPr/>
          <a:lstStyle/>
          <a:p>
            <a:fld id="{DA0C299E-20BB-4476-8DED-3B2960C2F957}" type="slidenum">
              <a:rPr lang="en-GB" smtClean="0"/>
              <a:t>23</a:t>
            </a:fld>
            <a:endParaRPr lang="en-GB" dirty="0"/>
          </a:p>
        </p:txBody>
      </p:sp>
      <p:sp>
        <p:nvSpPr>
          <p:cNvPr id="2" name="Titre 1"/>
          <p:cNvSpPr>
            <a:spLocks noGrp="1"/>
          </p:cNvSpPr>
          <p:nvPr>
            <p:ph type="title"/>
          </p:nvPr>
        </p:nvSpPr>
        <p:spPr>
          <a:xfrm>
            <a:off x="247892" y="-90027"/>
            <a:ext cx="10515600" cy="1325563"/>
          </a:xfrm>
        </p:spPr>
        <p:txBody>
          <a:bodyPr>
            <a:normAutofit/>
          </a:bodyPr>
          <a:lstStyle/>
          <a:p>
            <a:r>
              <a:rPr lang="en-GB" sz="3200" dirty="0"/>
              <a:t>Existing Vocabularies/Standards for Building Data</a:t>
            </a:r>
          </a:p>
        </p:txBody>
      </p:sp>
      <p:pic>
        <p:nvPicPr>
          <p:cNvPr id="8" name="Image 7"/>
          <p:cNvPicPr>
            <a:picLocks noChangeAspect="1"/>
          </p:cNvPicPr>
          <p:nvPr/>
        </p:nvPicPr>
        <p:blipFill>
          <a:blip r:embed="rId24"/>
          <a:stretch>
            <a:fillRect/>
          </a:stretch>
        </p:blipFill>
        <p:spPr>
          <a:xfrm>
            <a:off x="7770187" y="807343"/>
            <a:ext cx="828675" cy="1076325"/>
          </a:xfrm>
          <a:prstGeom prst="rect">
            <a:avLst/>
          </a:prstGeom>
        </p:spPr>
      </p:pic>
      <p:pic>
        <p:nvPicPr>
          <p:cNvPr id="10" name="Image 9"/>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272973" y="1300250"/>
            <a:ext cx="1152128" cy="583418"/>
          </a:xfrm>
          <a:prstGeom prst="rect">
            <a:avLst/>
          </a:prstGeom>
        </p:spPr>
      </p:pic>
      <p:pic>
        <p:nvPicPr>
          <p:cNvPr id="11" name="Image 10"/>
          <p:cNvPicPr>
            <a:picLocks noChangeAspect="1"/>
          </p:cNvPicPr>
          <p:nvPr/>
        </p:nvPicPr>
        <p:blipFill>
          <a:blip r:embed="rId26"/>
          <a:stretch>
            <a:fillRect/>
          </a:stretch>
        </p:blipFill>
        <p:spPr>
          <a:xfrm>
            <a:off x="2399665" y="1380920"/>
            <a:ext cx="1991483" cy="469107"/>
          </a:xfrm>
          <a:prstGeom prst="rect">
            <a:avLst/>
          </a:prstGeom>
        </p:spPr>
      </p:pic>
      <p:pic>
        <p:nvPicPr>
          <p:cNvPr id="12" name="Image 11"/>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17164" y="1333889"/>
            <a:ext cx="804090" cy="516139"/>
          </a:xfrm>
          <a:prstGeom prst="rect">
            <a:avLst/>
          </a:prstGeom>
        </p:spPr>
      </p:pic>
      <p:sp>
        <p:nvSpPr>
          <p:cNvPr id="3" name="TextBox 2"/>
          <p:cNvSpPr txBox="1"/>
          <p:nvPr/>
        </p:nvSpPr>
        <p:spPr>
          <a:xfrm>
            <a:off x="0" y="6488668"/>
            <a:ext cx="2663743" cy="369332"/>
          </a:xfrm>
          <a:prstGeom prst="rect">
            <a:avLst/>
          </a:prstGeom>
          <a:noFill/>
        </p:spPr>
        <p:txBody>
          <a:bodyPr wrap="none" rtlCol="0">
            <a:spAutoFit/>
          </a:bodyPr>
          <a:lstStyle/>
          <a:p>
            <a:r>
              <a:rPr lang="en-US" dirty="0" smtClean="0"/>
              <a:t>Original slide by Ana </a:t>
            </a:r>
            <a:r>
              <a:rPr lang="en-US" dirty="0" err="1" smtClean="0"/>
              <a:t>Roxin</a:t>
            </a:r>
            <a:endParaRPr lang="en-US" dirty="0"/>
          </a:p>
        </p:txBody>
      </p:sp>
    </p:spTree>
    <p:extLst>
      <p:ext uri="{BB962C8B-B14F-4D97-AF65-F5344CB8AC3E}">
        <p14:creationId xmlns:p14="http://schemas.microsoft.com/office/powerpoint/2010/main" val="24460057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en-GB" dirty="0"/>
              <a:t>Outgoing links</a:t>
            </a:r>
          </a:p>
          <a:p>
            <a:pPr lvl="1"/>
            <a:r>
              <a:rPr lang="en-GB" dirty="0">
                <a:solidFill>
                  <a:srgbClr val="B84226"/>
                </a:solidFill>
              </a:rPr>
              <a:t> </a:t>
            </a:r>
          </a:p>
          <a:p>
            <a:pPr lvl="1"/>
            <a:endParaRPr lang="en-GB" dirty="0">
              <a:solidFill>
                <a:srgbClr val="B84226"/>
              </a:solidFill>
            </a:endParaRPr>
          </a:p>
          <a:p>
            <a:r>
              <a:rPr lang="en-GB" dirty="0"/>
              <a:t>Incoming links</a:t>
            </a:r>
          </a:p>
          <a:p>
            <a:pPr lvl="1"/>
            <a:r>
              <a:rPr lang="en-GB" dirty="0">
                <a:solidFill>
                  <a:srgbClr val="0E5CA6"/>
                </a:solidFill>
              </a:rPr>
              <a:t> </a:t>
            </a:r>
          </a:p>
          <a:p>
            <a:pPr lvl="1"/>
            <a:endParaRPr lang="en-GB" dirty="0">
              <a:solidFill>
                <a:srgbClr val="0B3C69"/>
              </a:solidFill>
            </a:endParaRPr>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24</a:t>
            </a:fld>
            <a:endParaRPr lang="fr-FR" dirty="0"/>
          </a:p>
        </p:txBody>
      </p:sp>
      <p:sp>
        <p:nvSpPr>
          <p:cNvPr id="2" name="Titre 1"/>
          <p:cNvSpPr>
            <a:spLocks noGrp="1"/>
          </p:cNvSpPr>
          <p:nvPr>
            <p:ph type="title"/>
          </p:nvPr>
        </p:nvSpPr>
        <p:spPr/>
        <p:txBody>
          <a:bodyPr>
            <a:normAutofit/>
          </a:bodyPr>
          <a:lstStyle/>
          <a:p>
            <a:r>
              <a:rPr lang="en-GB" dirty="0"/>
              <a:t>Alignments for BOT </a:t>
            </a:r>
            <a:r>
              <a:rPr lang="en-GB" sz="2000" dirty="0"/>
              <a:t>(by </a:t>
            </a:r>
            <a:r>
              <a:rPr lang="fr-FR" sz="2000" b="0" dirty="0">
                <a:hlinkClick r:id="rId3"/>
              </a:rPr>
              <a:t>Georg Ferdinand Schneider</a:t>
            </a:r>
            <a:r>
              <a:rPr lang="fr-FR" sz="2000" b="0" dirty="0"/>
              <a:t>)</a:t>
            </a:r>
            <a:endParaRPr lang="en-GB" sz="2000" dirty="0"/>
          </a:p>
        </p:txBody>
      </p:sp>
      <p:graphicFrame>
        <p:nvGraphicFramePr>
          <p:cNvPr id="11" name="Tableau 10"/>
          <p:cNvGraphicFramePr>
            <a:graphicFrameLocks noGrp="1"/>
          </p:cNvGraphicFramePr>
          <p:nvPr>
            <p:extLst/>
          </p:nvPr>
        </p:nvGraphicFramePr>
        <p:xfrm>
          <a:off x="1078477" y="2320723"/>
          <a:ext cx="6289073" cy="778376"/>
        </p:xfrm>
        <a:graphic>
          <a:graphicData uri="http://schemas.openxmlformats.org/drawingml/2006/table">
            <a:tbl>
              <a:tblPr firstRow="1" bandRow="1">
                <a:tableStyleId>{93296810-A885-4BE3-A3E7-6D5BEEA58F35}</a:tableStyleId>
              </a:tblPr>
              <a:tblGrid>
                <a:gridCol w="3314718">
                  <a:extLst>
                    <a:ext uri="{9D8B030D-6E8A-4147-A177-3AD203B41FA5}">
                      <a16:colId xmlns:a16="http://schemas.microsoft.com/office/drawing/2014/main" val="20000"/>
                    </a:ext>
                  </a:extLst>
                </a:gridCol>
                <a:gridCol w="1266484">
                  <a:extLst>
                    <a:ext uri="{9D8B030D-6E8A-4147-A177-3AD203B41FA5}">
                      <a16:colId xmlns:a16="http://schemas.microsoft.com/office/drawing/2014/main" val="20001"/>
                    </a:ext>
                  </a:extLst>
                </a:gridCol>
                <a:gridCol w="1707871">
                  <a:extLst>
                    <a:ext uri="{9D8B030D-6E8A-4147-A177-3AD203B41FA5}">
                      <a16:colId xmlns:a16="http://schemas.microsoft.com/office/drawing/2014/main" val="20002"/>
                    </a:ext>
                  </a:extLst>
                </a:gridCol>
              </a:tblGrid>
              <a:tr h="216440">
                <a:tc>
                  <a:txBody>
                    <a:bodyPr/>
                    <a:lstStyle/>
                    <a:p>
                      <a:r>
                        <a:rPr lang="fr-FR" sz="1200" dirty="0"/>
                        <a:t>BOT Resource URI</a:t>
                      </a:r>
                      <a:endParaRPr lang="fr-FR" sz="1200" b="1" dirty="0"/>
                    </a:p>
                  </a:txBody>
                  <a:tcPr anchor="ctr"/>
                </a:tc>
                <a:tc>
                  <a:txBody>
                    <a:bodyPr/>
                    <a:lstStyle/>
                    <a:p>
                      <a:r>
                        <a:rPr lang="fr-FR" sz="1200" dirty="0" err="1"/>
                        <a:t>Predicate</a:t>
                      </a:r>
                      <a:endParaRPr lang="fr-FR" sz="1200" b="1" dirty="0"/>
                    </a:p>
                  </a:txBody>
                  <a:tcPr anchor="ctr"/>
                </a:tc>
                <a:tc>
                  <a:txBody>
                    <a:bodyPr/>
                    <a:lstStyle/>
                    <a:p>
                      <a:r>
                        <a:rPr lang="fr-FR" sz="1200" dirty="0" err="1"/>
                        <a:t>Aligned</a:t>
                      </a:r>
                      <a:r>
                        <a:rPr lang="fr-FR" sz="1200" dirty="0"/>
                        <a:t> Resource URI</a:t>
                      </a:r>
                      <a:endParaRPr lang="fr-FR" sz="1200" b="1" dirty="0"/>
                    </a:p>
                  </a:txBody>
                  <a:tcPr anchor="ctr"/>
                </a:tc>
                <a:extLst>
                  <a:ext uri="{0D108BD9-81ED-4DB2-BD59-A6C34878D82A}">
                    <a16:rowId xmlns:a16="http://schemas.microsoft.com/office/drawing/2014/main" val="10000"/>
                  </a:ext>
                </a:extLst>
              </a:tr>
              <a:tr h="252028">
                <a:tc>
                  <a:txBody>
                    <a:bodyPr/>
                    <a:lstStyle/>
                    <a:p>
                      <a:r>
                        <a:rPr lang="fr-FR" sz="1100" dirty="0" err="1"/>
                        <a:t>bot:Zone</a:t>
                      </a:r>
                      <a:endParaRPr lang="fr-FR" sz="1100" dirty="0"/>
                    </a:p>
                  </a:txBody>
                  <a:tcPr marT="0" marB="0" anchor="ctr"/>
                </a:tc>
                <a:tc>
                  <a:txBody>
                    <a:bodyPr/>
                    <a:lstStyle/>
                    <a:p>
                      <a:r>
                        <a:rPr lang="fr-FR" sz="1100" dirty="0" err="1"/>
                        <a:t>rdfs:subClassOf</a:t>
                      </a:r>
                      <a:endParaRPr lang="fr-FR" sz="1100" dirty="0"/>
                    </a:p>
                  </a:txBody>
                  <a:tcPr marT="0" marB="0" anchor="ctr"/>
                </a:tc>
                <a:tc>
                  <a:txBody>
                    <a:bodyPr/>
                    <a:lstStyle/>
                    <a:p>
                      <a:r>
                        <a:rPr lang="fr-FR" sz="1100" dirty="0" err="1"/>
                        <a:t>brick:Location</a:t>
                      </a:r>
                      <a:endParaRPr lang="fr-FR" sz="1100" dirty="0"/>
                    </a:p>
                  </a:txBody>
                  <a:tcPr marT="0" marB="0" anchor="ctr"/>
                </a:tc>
                <a:extLst>
                  <a:ext uri="{0D108BD9-81ED-4DB2-BD59-A6C34878D82A}">
                    <a16:rowId xmlns:a16="http://schemas.microsoft.com/office/drawing/2014/main" val="10001"/>
                  </a:ext>
                </a:extLst>
              </a:tr>
              <a:tr h="252028">
                <a:tc>
                  <a:txBody>
                    <a:bodyPr/>
                    <a:lstStyle/>
                    <a:p>
                      <a:r>
                        <a:rPr lang="fr-FR" sz="1100" dirty="0" err="1"/>
                        <a:t>bot:Zone</a:t>
                      </a:r>
                      <a:endParaRPr lang="fr-FR" sz="1100" dirty="0"/>
                    </a:p>
                  </a:txBody>
                  <a:tcPr marT="0" marB="0" anchor="ctr"/>
                </a:tc>
                <a:tc>
                  <a:txBody>
                    <a:bodyPr/>
                    <a:lstStyle/>
                    <a:p>
                      <a:r>
                        <a:rPr lang="fr-FR" sz="1100" dirty="0" err="1"/>
                        <a:t>rdfs:subClassOf</a:t>
                      </a:r>
                      <a:endParaRPr lang="fr-FR" sz="1100" dirty="0"/>
                    </a:p>
                  </a:txBody>
                  <a:tcPr marT="0" marB="0" anchor="ctr"/>
                </a:tc>
                <a:tc>
                  <a:txBody>
                    <a:bodyPr/>
                    <a:lstStyle/>
                    <a:p>
                      <a:r>
                        <a:rPr lang="fr-FR" sz="1100" dirty="0" err="1"/>
                        <a:t>dogont:Environement</a:t>
                      </a:r>
                      <a:endParaRPr lang="fr-FR" sz="1100" dirty="0"/>
                    </a:p>
                  </a:txBody>
                  <a:tcPr marT="0" marB="0" anchor="ctr"/>
                </a:tc>
                <a:extLst>
                  <a:ext uri="{0D108BD9-81ED-4DB2-BD59-A6C34878D82A}">
                    <a16:rowId xmlns:a16="http://schemas.microsoft.com/office/drawing/2014/main" val="10002"/>
                  </a:ext>
                </a:extLst>
              </a:tr>
            </a:tbl>
          </a:graphicData>
        </a:graphic>
      </p:graphicFrame>
      <p:graphicFrame>
        <p:nvGraphicFramePr>
          <p:cNvPr id="12" name="Tableau 11"/>
          <p:cNvGraphicFramePr>
            <a:graphicFrameLocks noGrp="1"/>
          </p:cNvGraphicFramePr>
          <p:nvPr>
            <p:extLst/>
          </p:nvPr>
        </p:nvGraphicFramePr>
        <p:xfrm>
          <a:off x="1078478" y="3605770"/>
          <a:ext cx="6289073" cy="2956560"/>
        </p:xfrm>
        <a:graphic>
          <a:graphicData uri="http://schemas.openxmlformats.org/drawingml/2006/table">
            <a:tbl>
              <a:tblPr firstRow="1" bandRow="1">
                <a:tableStyleId>{5C22544A-7EE6-4342-B048-85BDC9FD1C3A}</a:tableStyleId>
              </a:tblPr>
              <a:tblGrid>
                <a:gridCol w="3332265">
                  <a:extLst>
                    <a:ext uri="{9D8B030D-6E8A-4147-A177-3AD203B41FA5}">
                      <a16:colId xmlns:a16="http://schemas.microsoft.com/office/drawing/2014/main" val="20000"/>
                    </a:ext>
                  </a:extLst>
                </a:gridCol>
                <a:gridCol w="1301659">
                  <a:extLst>
                    <a:ext uri="{9D8B030D-6E8A-4147-A177-3AD203B41FA5}">
                      <a16:colId xmlns:a16="http://schemas.microsoft.com/office/drawing/2014/main" val="20001"/>
                    </a:ext>
                  </a:extLst>
                </a:gridCol>
                <a:gridCol w="1655149">
                  <a:extLst>
                    <a:ext uri="{9D8B030D-6E8A-4147-A177-3AD203B41FA5}">
                      <a16:colId xmlns:a16="http://schemas.microsoft.com/office/drawing/2014/main" val="20002"/>
                    </a:ext>
                  </a:extLst>
                </a:gridCol>
              </a:tblGrid>
              <a:tr h="169059">
                <a:tc>
                  <a:txBody>
                    <a:bodyPr/>
                    <a:lstStyle/>
                    <a:p>
                      <a:r>
                        <a:rPr lang="fr-FR" sz="1200" dirty="0" err="1"/>
                        <a:t>Aligned</a:t>
                      </a:r>
                      <a:r>
                        <a:rPr lang="fr-FR" sz="1200" dirty="0"/>
                        <a:t> Resource URI</a:t>
                      </a:r>
                      <a:endParaRPr lang="fr-FR" sz="1200" dirty="0">
                        <a:latin typeface="+mn-lt"/>
                      </a:endParaRPr>
                    </a:p>
                  </a:txBody>
                  <a:tcPr/>
                </a:tc>
                <a:tc>
                  <a:txBody>
                    <a:bodyPr/>
                    <a:lstStyle/>
                    <a:p>
                      <a:r>
                        <a:rPr lang="fr-FR" sz="1200" dirty="0" err="1"/>
                        <a:t>Predicate</a:t>
                      </a:r>
                      <a:endParaRPr lang="fr-FR" sz="1200" dirty="0">
                        <a:latin typeface="+mn-lt"/>
                      </a:endParaRPr>
                    </a:p>
                  </a:txBody>
                  <a:tcPr/>
                </a:tc>
                <a:tc>
                  <a:txBody>
                    <a:bodyPr/>
                    <a:lstStyle/>
                    <a:p>
                      <a:r>
                        <a:rPr lang="fr-FR" sz="1200" dirty="0"/>
                        <a:t>BOT Resource URI</a:t>
                      </a:r>
                      <a:endParaRPr lang="fr-FR" sz="1200" dirty="0">
                        <a:latin typeface="+mn-lt"/>
                      </a:endParaRPr>
                    </a:p>
                  </a:txBody>
                  <a:tcPr/>
                </a:tc>
                <a:extLst>
                  <a:ext uri="{0D108BD9-81ED-4DB2-BD59-A6C34878D82A}">
                    <a16:rowId xmlns:a16="http://schemas.microsoft.com/office/drawing/2014/main" val="10000"/>
                  </a:ext>
                </a:extLst>
              </a:tr>
              <a:tr h="281158">
                <a:tc>
                  <a:txBody>
                    <a:bodyPr/>
                    <a:lstStyle/>
                    <a:p>
                      <a:pPr rtl="0" fontAlgn="t">
                        <a:spcBef>
                          <a:spcPts val="0"/>
                        </a:spcBef>
                        <a:spcAft>
                          <a:spcPts val="0"/>
                        </a:spcAft>
                      </a:pPr>
                      <a:r>
                        <a:rPr lang="fr-FR" sz="1100" u="none" strike="noStrike" dirty="0" err="1">
                          <a:effectLst/>
                        </a:rPr>
                        <a:t>brick:Building</a:t>
                      </a:r>
                      <a:r>
                        <a:rPr lang="fr-FR" sz="1100" u="none" strike="noStrike" dirty="0">
                          <a:effectLst/>
                        </a:rPr>
                        <a:t>, </a:t>
                      </a:r>
                      <a:r>
                        <a:rPr lang="fr-FR" sz="1100" u="none" strike="noStrike" dirty="0" err="1">
                          <a:effectLst/>
                        </a:rPr>
                        <a:t>dogont:Building</a:t>
                      </a:r>
                      <a:r>
                        <a:rPr lang="fr-FR" sz="1100" u="none" strike="noStrike" dirty="0">
                          <a:effectLst/>
                        </a:rPr>
                        <a:t>, </a:t>
                      </a:r>
                      <a:r>
                        <a:rPr lang="fr-FR" sz="1100" u="none" strike="noStrike" dirty="0" err="1">
                          <a:effectLst/>
                        </a:rPr>
                        <a:t>dogont:Flat</a:t>
                      </a:r>
                      <a:r>
                        <a:rPr lang="fr-FR" sz="1100" u="none" strike="noStrike" dirty="0">
                          <a:effectLst/>
                        </a:rPr>
                        <a:t>, </a:t>
                      </a:r>
                      <a:r>
                        <a:rPr lang="fr-FR" sz="1100" u="none" strike="noStrike" dirty="0" err="1">
                          <a:effectLst/>
                        </a:rPr>
                        <a:t>ifc:IfcBuilding</a:t>
                      </a:r>
                      <a:r>
                        <a:rPr lang="fr-FR" sz="1100" u="none" strike="noStrike" dirty="0">
                          <a:effectLst/>
                        </a:rPr>
                        <a:t>, </a:t>
                      </a:r>
                      <a:r>
                        <a:rPr lang="fr-FR" sz="1100" u="none" strike="noStrike" dirty="0" err="1">
                          <a:effectLst/>
                        </a:rPr>
                        <a:t>rooms:Building</a:t>
                      </a:r>
                      <a:endParaRPr lang="fr-FR" sz="1100" b="0" i="0" u="none" strike="noStrike" dirty="0">
                        <a:solidFill>
                          <a:srgbClr val="000000"/>
                        </a:solidFill>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bot:Building</a:t>
                      </a:r>
                      <a:endParaRPr lang="fr-FR" dirty="0">
                        <a:effectLst/>
                        <a:latin typeface="+mn-lt"/>
                      </a:endParaRPr>
                    </a:p>
                  </a:txBody>
                  <a:tcPr marL="63500" marR="63500" marT="0" marB="0" anchor="ctr"/>
                </a:tc>
                <a:extLst>
                  <a:ext uri="{0D108BD9-81ED-4DB2-BD59-A6C34878D82A}">
                    <a16:rowId xmlns:a16="http://schemas.microsoft.com/office/drawing/2014/main" val="10001"/>
                  </a:ext>
                </a:extLst>
              </a:tr>
              <a:tr h="434152">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brick:Equipment</a:t>
                      </a:r>
                      <a:r>
                        <a:rPr lang="fr-FR" sz="1100" u="none" strike="noStrike" dirty="0">
                          <a:effectLst/>
                        </a:rPr>
                        <a:t>, </a:t>
                      </a:r>
                      <a:r>
                        <a:rPr lang="fr-FR" sz="1100" u="none" strike="noStrike" dirty="0" err="1">
                          <a:effectLst/>
                        </a:rPr>
                        <a:t>brick:Point</a:t>
                      </a:r>
                      <a:r>
                        <a:rPr lang="fr-FR" sz="1100" u="none" strike="noStrike" dirty="0">
                          <a:effectLst/>
                        </a:rPr>
                        <a:t>, </a:t>
                      </a:r>
                      <a:r>
                        <a:rPr lang="fr-FR" sz="1100" dirty="0" err="1">
                          <a:effectLst/>
                        </a:rPr>
                        <a:t>dogont:Controllable</a:t>
                      </a:r>
                      <a:r>
                        <a:rPr lang="fr-FR" sz="1100" dirty="0">
                          <a:effectLst/>
                        </a:rPr>
                        <a:t>, </a:t>
                      </a:r>
                      <a:r>
                        <a:rPr lang="fr-FR" sz="1100" dirty="0" err="1">
                          <a:effectLst/>
                        </a:rPr>
                        <a:t>dogont:Device</a:t>
                      </a:r>
                      <a:r>
                        <a:rPr lang="fr-FR" sz="1100" dirty="0">
                          <a:effectLst/>
                        </a:rPr>
                        <a:t>, </a:t>
                      </a:r>
                      <a:r>
                        <a:rPr lang="fr-FR" sz="1100" dirty="0" err="1">
                          <a:effectLst/>
                        </a:rPr>
                        <a:t>dogont:UnControllable</a:t>
                      </a:r>
                      <a:r>
                        <a:rPr lang="fr-FR" sz="1100" dirty="0">
                          <a:effectLst/>
                        </a:rPr>
                        <a:t>, </a:t>
                      </a:r>
                      <a:r>
                        <a:rPr lang="fr-FR" sz="1100" dirty="0" err="1">
                          <a:effectLst/>
                        </a:rPr>
                        <a:t>dogont:TechnicalSystem</a:t>
                      </a:r>
                      <a:endParaRPr lang="fr-FR" sz="1100" dirty="0">
                        <a:effectLst/>
                      </a:endParaRPr>
                    </a:p>
                    <a:p>
                      <a:pPr rtl="0" fontAlgn="t">
                        <a:spcBef>
                          <a:spcPts val="0"/>
                        </a:spcBef>
                        <a:spcAft>
                          <a:spcPts val="0"/>
                        </a:spcAft>
                      </a:pPr>
                      <a:r>
                        <a:rPr lang="fr-FR" sz="1100" u="none" strike="noStrike" dirty="0" err="1">
                          <a:effectLst/>
                        </a:rPr>
                        <a:t>ifc:IfcElement</a:t>
                      </a:r>
                      <a:r>
                        <a:rPr lang="fr-FR" sz="1100" u="none" strike="noStrike" dirty="0">
                          <a:effectLst/>
                        </a:rPr>
                        <a:t>, </a:t>
                      </a:r>
                      <a:r>
                        <a:rPr lang="fr-FR" sz="1100" u="none" strike="noStrike" dirty="0" err="1">
                          <a:effectLst/>
                        </a:rPr>
                        <a:t>rooms:Desk</a:t>
                      </a:r>
                      <a:endParaRPr lang="fr-FR" sz="1100" b="0" i="0" u="none" strike="noStrike" dirty="0">
                        <a:solidFill>
                          <a:srgbClr val="000000"/>
                        </a:solidFill>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bot:Element</a:t>
                      </a:r>
                      <a:endParaRPr lang="fr-FR" dirty="0">
                        <a:effectLst/>
                        <a:latin typeface="+mn-lt"/>
                      </a:endParaRPr>
                    </a:p>
                  </a:txBody>
                  <a:tcPr marL="63500" marR="63500" marT="0" marB="0" anchor="ctr"/>
                </a:tc>
                <a:extLst>
                  <a:ext uri="{0D108BD9-81ED-4DB2-BD59-A6C34878D82A}">
                    <a16:rowId xmlns:a16="http://schemas.microsoft.com/office/drawing/2014/main" val="10002"/>
                  </a:ext>
                </a:extLst>
              </a:tr>
              <a:tr h="122222">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ifc:IfcSite</a:t>
                      </a:r>
                      <a:r>
                        <a:rPr lang="fr-FR" sz="1100" u="none" strike="noStrike" dirty="0">
                          <a:effectLst/>
                        </a:rPr>
                        <a:t>, </a:t>
                      </a:r>
                      <a:r>
                        <a:rPr lang="fr-FR" sz="1100" u="none" strike="noStrike" dirty="0" err="1">
                          <a:effectLst/>
                        </a:rPr>
                        <a:t>rooms:Site</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bot:Site</a:t>
                      </a:r>
                      <a:endParaRPr lang="fr-FR" sz="1100" dirty="0">
                        <a:effectLst/>
                        <a:latin typeface="+mn-lt"/>
                      </a:endParaRPr>
                    </a:p>
                  </a:txBody>
                  <a:tcPr marL="63500" marR="63500" marT="0" marB="0" anchor="ctr"/>
                </a:tc>
                <a:extLst>
                  <a:ext uri="{0D108BD9-81ED-4DB2-BD59-A6C34878D82A}">
                    <a16:rowId xmlns:a16="http://schemas.microsoft.com/office/drawing/2014/main" val="10003"/>
                  </a:ext>
                </a:extLst>
              </a:tr>
              <a:tr h="468596">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brick:Basement</a:t>
                      </a:r>
                      <a:r>
                        <a:rPr lang="fr-FR" sz="1100" u="none" strike="noStrike" dirty="0">
                          <a:effectLst/>
                        </a:rPr>
                        <a:t>, </a:t>
                      </a:r>
                      <a:r>
                        <a:rPr lang="fr-FR" sz="1100" u="none" strike="noStrike" dirty="0" err="1">
                          <a:effectLst/>
                        </a:rPr>
                        <a:t>brick:Outside</a:t>
                      </a:r>
                      <a:r>
                        <a:rPr lang="fr-FR" sz="1100" u="none" strike="noStrike" dirty="0">
                          <a:effectLst/>
                        </a:rPr>
                        <a:t>,</a:t>
                      </a:r>
                      <a:r>
                        <a:rPr lang="fr-FR" sz="1100" u="none" strike="noStrike" baseline="0" dirty="0">
                          <a:effectLst/>
                        </a:rPr>
                        <a:t> </a:t>
                      </a:r>
                      <a:r>
                        <a:rPr lang="fr-FR" sz="1100" u="none" strike="noStrike" dirty="0" err="1">
                          <a:effectLst/>
                        </a:rPr>
                        <a:t>brick:Room</a:t>
                      </a:r>
                      <a:r>
                        <a:rPr lang="fr-FR" sz="1100" u="none" strike="noStrike" dirty="0">
                          <a:effectLst/>
                        </a:rPr>
                        <a:t>, </a:t>
                      </a:r>
                      <a:r>
                        <a:rPr lang="fr-FR" sz="1100" u="none" strike="noStrike" dirty="0" err="1">
                          <a:effectLst/>
                        </a:rPr>
                        <a:t>brick:Space</a:t>
                      </a:r>
                      <a:r>
                        <a:rPr lang="fr-FR" sz="1100" u="none" strike="noStrike" dirty="0">
                          <a:effectLst/>
                        </a:rPr>
                        <a:t>, </a:t>
                      </a:r>
                      <a:r>
                        <a:rPr lang="fr-FR" sz="1100" u="none" strike="noStrike" dirty="0" err="1">
                          <a:effectLst/>
                        </a:rPr>
                        <a:t>brick:Wing</a:t>
                      </a:r>
                      <a:r>
                        <a:rPr lang="fr-FR" sz="1100" u="none" strike="noStrike" dirty="0">
                          <a:effectLst/>
                        </a:rPr>
                        <a:t>, </a:t>
                      </a:r>
                      <a:r>
                        <a:rPr lang="fr-FR" sz="1100" u="none" strike="noStrike" dirty="0" err="1">
                          <a:effectLst/>
                        </a:rPr>
                        <a:t>brick:Zone</a:t>
                      </a:r>
                      <a:r>
                        <a:rPr lang="fr-FR" sz="1100" u="none" strike="noStrike" dirty="0">
                          <a:effectLst/>
                        </a:rPr>
                        <a:t>, </a:t>
                      </a:r>
                      <a:r>
                        <a:rPr lang="fr-FR" sz="1100" u="none" strike="noStrike" dirty="0" err="1">
                          <a:effectLst/>
                        </a:rPr>
                        <a:t>dogont:Room</a:t>
                      </a:r>
                      <a:r>
                        <a:rPr lang="fr-FR" sz="1100" u="none" strike="noStrike" dirty="0">
                          <a:effectLst/>
                        </a:rPr>
                        <a:t>, </a:t>
                      </a:r>
                      <a:r>
                        <a:rPr lang="fr-FR" sz="1100" u="none" strike="noStrike" dirty="0" err="1">
                          <a:effectLst/>
                        </a:rPr>
                        <a:t>ifc:IfcSpace</a:t>
                      </a:r>
                      <a:r>
                        <a:rPr lang="fr-FR" sz="1100" u="none" strike="noStrike" dirty="0">
                          <a:effectLst/>
                        </a:rPr>
                        <a:t>, </a:t>
                      </a:r>
                      <a:r>
                        <a:rPr lang="fr-FR" sz="1100" u="none" strike="noStrike" dirty="0" err="1">
                          <a:effectLst/>
                        </a:rPr>
                        <a:t>rooms:Room</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bot:Space</a:t>
                      </a:r>
                      <a:endParaRPr lang="fr-FR" dirty="0">
                        <a:effectLst/>
                        <a:latin typeface="+mn-lt"/>
                      </a:endParaRPr>
                    </a:p>
                  </a:txBody>
                  <a:tcPr marL="63500" marR="63500" marT="0" marB="0" anchor="ctr"/>
                </a:tc>
                <a:extLst>
                  <a:ext uri="{0D108BD9-81ED-4DB2-BD59-A6C34878D82A}">
                    <a16:rowId xmlns:a16="http://schemas.microsoft.com/office/drawing/2014/main" val="10004"/>
                  </a:ext>
                </a:extLst>
              </a:tr>
              <a:tr h="281158">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fr-FR" sz="1100" u="none" strike="noStrike" dirty="0" err="1">
                          <a:effectLst/>
                        </a:rPr>
                        <a:t>brick:Floor</a:t>
                      </a:r>
                      <a:r>
                        <a:rPr lang="fr-FR" sz="1100" u="none" strike="noStrike" dirty="0">
                          <a:effectLst/>
                        </a:rPr>
                        <a:t>, </a:t>
                      </a:r>
                      <a:r>
                        <a:rPr lang="fr-FR" sz="1100" dirty="0" err="1">
                          <a:effectLst/>
                        </a:rPr>
                        <a:t>dogont:Storey</a:t>
                      </a:r>
                      <a:r>
                        <a:rPr lang="fr-FR" sz="1100" dirty="0">
                          <a:effectLst/>
                        </a:rPr>
                        <a:t>,</a:t>
                      </a:r>
                      <a:r>
                        <a:rPr lang="fr-FR" sz="1100" baseline="0" dirty="0">
                          <a:effectLst/>
                        </a:rPr>
                        <a:t> </a:t>
                      </a:r>
                      <a:r>
                        <a:rPr lang="fr-FR" sz="1100" u="none" strike="noStrike" dirty="0" err="1">
                          <a:effectLst/>
                        </a:rPr>
                        <a:t>ifc:BuildingStorey</a:t>
                      </a:r>
                      <a:r>
                        <a:rPr lang="fr-FR" sz="1100" u="none" strike="noStrike" dirty="0">
                          <a:effectLst/>
                        </a:rPr>
                        <a:t>, </a:t>
                      </a:r>
                      <a:r>
                        <a:rPr lang="fr-FR" sz="1100" u="none" strike="noStrike" dirty="0" err="1">
                          <a:effectLst/>
                        </a:rPr>
                        <a:t>rooms:Floor</a:t>
                      </a:r>
                      <a:r>
                        <a:rPr lang="fr-FR" sz="1100" u="none" strike="noStrike" dirty="0">
                          <a:effectLst/>
                        </a:rPr>
                        <a:t>, </a:t>
                      </a:r>
                      <a:r>
                        <a:rPr lang="fr-FR" sz="1100" u="none" strike="noStrike" dirty="0" err="1">
                          <a:effectLst/>
                        </a:rPr>
                        <a:t>rooms:FloorSection</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bot:Storey</a:t>
                      </a:r>
                      <a:endParaRPr lang="fr-FR" dirty="0">
                        <a:effectLst/>
                        <a:latin typeface="+mn-lt"/>
                      </a:endParaRPr>
                    </a:p>
                  </a:txBody>
                  <a:tcPr marL="63500" marR="63500" marT="0" marB="0" anchor="ctr"/>
                </a:tc>
                <a:extLst>
                  <a:ext uri="{0D108BD9-81ED-4DB2-BD59-A6C34878D82A}">
                    <a16:rowId xmlns:a16="http://schemas.microsoft.com/office/drawing/2014/main" val="10005"/>
                  </a:ext>
                </a:extLst>
              </a:tr>
              <a:tr h="122222">
                <a:tc>
                  <a:txBody>
                    <a:bodyPr/>
                    <a:lstStyle/>
                    <a:p>
                      <a:pPr rtl="0" fontAlgn="t">
                        <a:spcBef>
                          <a:spcPts val="0"/>
                        </a:spcBef>
                        <a:spcAft>
                          <a:spcPts val="0"/>
                        </a:spcAft>
                      </a:pPr>
                      <a:r>
                        <a:rPr lang="fr-FR" sz="1100" dirty="0" err="1">
                          <a:effectLst/>
                        </a:rPr>
                        <a:t>dogont:BuildingEnvironement</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rdfs:subClassOf</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bot:Zone</a:t>
                      </a:r>
                      <a:endParaRPr lang="fr-FR" sz="1100" dirty="0">
                        <a:effectLst/>
                        <a:latin typeface="+mn-lt"/>
                      </a:endParaRPr>
                    </a:p>
                  </a:txBody>
                  <a:tcPr marL="63500" marR="63500" marT="0" marB="0" anchor="ctr"/>
                </a:tc>
                <a:extLst>
                  <a:ext uri="{0D108BD9-81ED-4DB2-BD59-A6C34878D82A}">
                    <a16:rowId xmlns:a16="http://schemas.microsoft.com/office/drawing/2014/main" val="10006"/>
                  </a:ext>
                </a:extLst>
              </a:tr>
              <a:tr h="122222">
                <a:tc>
                  <a:txBody>
                    <a:bodyPr/>
                    <a:lstStyle/>
                    <a:p>
                      <a:pPr rtl="0" fontAlgn="t">
                        <a:spcBef>
                          <a:spcPts val="0"/>
                        </a:spcBef>
                        <a:spcAft>
                          <a:spcPts val="0"/>
                        </a:spcAft>
                      </a:pPr>
                      <a:r>
                        <a:rPr lang="fr-FR" sz="1100" u="none" strike="noStrike" dirty="0" err="1">
                          <a:effectLst/>
                        </a:rPr>
                        <a:t>brick:contains</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rdfs:subPropertyOf</a:t>
                      </a:r>
                      <a:endParaRPr lang="fr-FR" dirty="0">
                        <a:effectLst/>
                        <a:latin typeface="+mn-lt"/>
                      </a:endParaRPr>
                    </a:p>
                  </a:txBody>
                  <a:tcPr marL="63500" marR="63500" marT="0" marB="0" anchor="ctr"/>
                </a:tc>
                <a:tc>
                  <a:txBody>
                    <a:bodyPr/>
                    <a:lstStyle/>
                    <a:p>
                      <a:pPr rtl="0" fontAlgn="t">
                        <a:spcBef>
                          <a:spcPts val="0"/>
                        </a:spcBef>
                        <a:spcAft>
                          <a:spcPts val="0"/>
                        </a:spcAft>
                      </a:pPr>
                      <a:r>
                        <a:rPr lang="fr-FR" sz="1100" u="none" strike="noStrike" dirty="0" err="1">
                          <a:effectLst/>
                        </a:rPr>
                        <a:t>bot:containsElement</a:t>
                      </a:r>
                      <a:endParaRPr lang="fr-FR" dirty="0">
                        <a:effectLst/>
                        <a:latin typeface="+mn-lt"/>
                      </a:endParaRPr>
                    </a:p>
                  </a:txBody>
                  <a:tcPr marL="63500" marR="63500" marT="0" marB="0" anchor="ctr"/>
                </a:tc>
                <a:extLst>
                  <a:ext uri="{0D108BD9-81ED-4DB2-BD59-A6C34878D82A}">
                    <a16:rowId xmlns:a16="http://schemas.microsoft.com/office/drawing/2014/main" val="10007"/>
                  </a:ext>
                </a:extLst>
              </a:tr>
              <a:tr h="122222">
                <a:tc>
                  <a:txBody>
                    <a:bodyPr/>
                    <a:lstStyle/>
                    <a:p>
                      <a:pPr rtl="0" fontAlgn="t">
                        <a:spcBef>
                          <a:spcPts val="0"/>
                        </a:spcBef>
                        <a:spcAft>
                          <a:spcPts val="0"/>
                        </a:spcAft>
                      </a:pPr>
                      <a:r>
                        <a:rPr lang="fr-FR" sz="1100" dirty="0" err="1">
                          <a:effectLst/>
                        </a:rPr>
                        <a:t>dogont:hasWallOpening</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rdfs:subPropertyOf</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bot:hosts</a:t>
                      </a:r>
                      <a:endParaRPr lang="fr-FR" sz="1100" dirty="0">
                        <a:effectLst/>
                        <a:latin typeface="+mn-lt"/>
                      </a:endParaRPr>
                    </a:p>
                  </a:txBody>
                  <a:tcPr marL="63500" marR="63500" marT="0" marB="0" anchor="ctr"/>
                </a:tc>
                <a:extLst>
                  <a:ext uri="{0D108BD9-81ED-4DB2-BD59-A6C34878D82A}">
                    <a16:rowId xmlns:a16="http://schemas.microsoft.com/office/drawing/2014/main" val="10008"/>
                  </a:ext>
                </a:extLst>
              </a:tr>
              <a:tr h="122222">
                <a:tc>
                  <a:txBody>
                    <a:bodyPr/>
                    <a:lstStyle/>
                    <a:p>
                      <a:pPr rtl="0" fontAlgn="t">
                        <a:spcBef>
                          <a:spcPts val="0"/>
                        </a:spcBef>
                        <a:spcAft>
                          <a:spcPts val="0"/>
                        </a:spcAft>
                      </a:pPr>
                      <a:r>
                        <a:rPr lang="fr-FR" sz="1100" dirty="0" err="1">
                          <a:effectLst/>
                        </a:rPr>
                        <a:t>rooms:contains</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rdfs:subPropertyOf</a:t>
                      </a:r>
                      <a:endParaRPr lang="fr-FR" sz="1100" dirty="0">
                        <a:effectLst/>
                        <a:latin typeface="+mn-lt"/>
                      </a:endParaRPr>
                    </a:p>
                  </a:txBody>
                  <a:tcPr marL="63500" marR="63500" marT="0" marB="0" anchor="ctr"/>
                </a:tc>
                <a:tc>
                  <a:txBody>
                    <a:bodyPr/>
                    <a:lstStyle/>
                    <a:p>
                      <a:pPr rtl="0" fontAlgn="t">
                        <a:spcBef>
                          <a:spcPts val="0"/>
                        </a:spcBef>
                        <a:spcAft>
                          <a:spcPts val="0"/>
                        </a:spcAft>
                      </a:pPr>
                      <a:r>
                        <a:rPr lang="fr-FR" sz="1100" dirty="0" err="1">
                          <a:effectLst/>
                        </a:rPr>
                        <a:t>bot:containsZone</a:t>
                      </a:r>
                      <a:endParaRPr lang="fr-FR" sz="1100" dirty="0">
                        <a:effectLst/>
                        <a:latin typeface="+mn-lt"/>
                      </a:endParaRPr>
                    </a:p>
                  </a:txBody>
                  <a:tcPr marL="63500" marR="63500" marT="0" marB="0" anchor="ctr"/>
                </a:tc>
                <a:extLst>
                  <a:ext uri="{0D108BD9-81ED-4DB2-BD59-A6C34878D82A}">
                    <a16:rowId xmlns:a16="http://schemas.microsoft.com/office/drawing/2014/main" val="10009"/>
                  </a:ext>
                </a:extLst>
              </a:tr>
            </a:tbl>
          </a:graphicData>
        </a:graphic>
      </p:graphicFrame>
      <p:sp>
        <p:nvSpPr>
          <p:cNvPr id="15" name="Rectangle 14"/>
          <p:cNvSpPr/>
          <p:nvPr/>
        </p:nvSpPr>
        <p:spPr>
          <a:xfrm>
            <a:off x="7367549" y="5489356"/>
            <a:ext cx="3960440" cy="1107996"/>
          </a:xfrm>
          <a:prstGeom prst="rect">
            <a:avLst/>
          </a:prstGeom>
        </p:spPr>
        <p:txBody>
          <a:bodyPr wrap="square">
            <a:spAutoFit/>
          </a:bodyPr>
          <a:lstStyle/>
          <a:p>
            <a:r>
              <a:rPr lang="fr-FR" sz="1100" dirty="0"/>
              <a:t>bot: </a:t>
            </a:r>
            <a:r>
              <a:rPr lang="fr-FR" sz="1100" dirty="0">
                <a:hlinkClick r:id="rId4"/>
              </a:rPr>
              <a:t>https://w3id.org/bot#</a:t>
            </a:r>
            <a:r>
              <a:rPr lang="fr-FR" sz="1100" dirty="0"/>
              <a:t> </a:t>
            </a:r>
          </a:p>
          <a:p>
            <a:r>
              <a:rPr lang="fr-FR" sz="1100" dirty="0"/>
              <a:t>brick: </a:t>
            </a:r>
            <a:r>
              <a:rPr lang="fr-FR" sz="1100" dirty="0">
                <a:hlinkClick r:id="rId5"/>
              </a:rPr>
              <a:t>https://brickschema.org/schema/1.0.2/Brick#</a:t>
            </a:r>
            <a:r>
              <a:rPr lang="fr-FR" sz="1100" dirty="0"/>
              <a:t> </a:t>
            </a:r>
          </a:p>
          <a:p>
            <a:r>
              <a:rPr lang="fr-FR" sz="1100" dirty="0" err="1"/>
              <a:t>dogont</a:t>
            </a:r>
            <a:r>
              <a:rPr lang="fr-FR" sz="1100" dirty="0"/>
              <a:t>: </a:t>
            </a:r>
            <a:r>
              <a:rPr lang="fr-FR" sz="1100" dirty="0">
                <a:hlinkClick r:id="rId6"/>
              </a:rPr>
              <a:t>http://elite.polito.it/ontologies/dogont.owl#</a:t>
            </a:r>
            <a:r>
              <a:rPr lang="fr-FR" sz="1100" dirty="0"/>
              <a:t> </a:t>
            </a:r>
          </a:p>
          <a:p>
            <a:r>
              <a:rPr lang="fr-FR" sz="1100" dirty="0" err="1"/>
              <a:t>ifc</a:t>
            </a:r>
            <a:r>
              <a:rPr lang="fr-FR" sz="1100" dirty="0"/>
              <a:t>: </a:t>
            </a:r>
            <a:r>
              <a:rPr lang="fr-FR" sz="1100" dirty="0">
                <a:hlinkClick r:id="rId7"/>
              </a:rPr>
              <a:t>http://www.buildingsmart-tech.org/ifcOWL/IFC4_ADD2#</a:t>
            </a:r>
            <a:r>
              <a:rPr lang="fr-FR" sz="1100" dirty="0"/>
              <a:t> </a:t>
            </a:r>
          </a:p>
          <a:p>
            <a:r>
              <a:rPr lang="fr-FR" sz="1100" dirty="0" err="1"/>
              <a:t>rdfs</a:t>
            </a:r>
            <a:r>
              <a:rPr lang="fr-FR" sz="1100" dirty="0"/>
              <a:t>: </a:t>
            </a:r>
            <a:r>
              <a:rPr lang="fr-FR" sz="1100" dirty="0">
                <a:hlinkClick r:id="rId8"/>
              </a:rPr>
              <a:t>http://www.w3.org/2000/01/rdf-schema#</a:t>
            </a:r>
            <a:r>
              <a:rPr lang="fr-FR" sz="1100" dirty="0"/>
              <a:t> </a:t>
            </a:r>
          </a:p>
          <a:p>
            <a:r>
              <a:rPr lang="fr-FR" sz="1100" dirty="0" err="1"/>
              <a:t>rooms</a:t>
            </a:r>
            <a:r>
              <a:rPr lang="fr-FR" sz="1100" dirty="0"/>
              <a:t>: </a:t>
            </a:r>
            <a:r>
              <a:rPr lang="fr-FR" sz="1100" dirty="0">
                <a:hlinkClick r:id="rId9"/>
              </a:rPr>
              <a:t>http://vocab.deri.ie/rooms#</a:t>
            </a:r>
            <a:r>
              <a:rPr lang="fr-FR" sz="1100" dirty="0"/>
              <a:t> </a:t>
            </a:r>
          </a:p>
        </p:txBody>
      </p:sp>
      <p:sp>
        <p:nvSpPr>
          <p:cNvPr id="7" name="Rectangle 6"/>
          <p:cNvSpPr/>
          <p:nvPr/>
        </p:nvSpPr>
        <p:spPr>
          <a:xfrm>
            <a:off x="7367551" y="2258995"/>
            <a:ext cx="3696411" cy="923330"/>
          </a:xfrm>
          <a:prstGeom prst="rect">
            <a:avLst/>
          </a:prstGeom>
        </p:spPr>
        <p:txBody>
          <a:bodyPr wrap="square">
            <a:spAutoFit/>
          </a:bodyPr>
          <a:lstStyle/>
          <a:p>
            <a:r>
              <a:rPr lang="en-US" dirty="0"/>
              <a:t>“The Building Topology Ontology (BOT) is a simple ontology defining the core concepts of a building.”</a:t>
            </a:r>
            <a:endParaRPr lang="fr-FR" dirty="0"/>
          </a:p>
        </p:txBody>
      </p:sp>
    </p:spTree>
    <p:extLst>
      <p:ext uri="{BB962C8B-B14F-4D97-AF65-F5344CB8AC3E}">
        <p14:creationId xmlns:p14="http://schemas.microsoft.com/office/powerpoint/2010/main" val="31585961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7892" y="1825625"/>
            <a:ext cx="6096900" cy="4351338"/>
          </a:xfrm>
        </p:spPr>
        <p:txBody>
          <a:bodyPr>
            <a:normAutofit fontScale="92500" lnSpcReduction="20000"/>
          </a:bodyPr>
          <a:lstStyle/>
          <a:p>
            <a:r>
              <a:rPr lang="en-US" dirty="0"/>
              <a:t>Geometry is an important part of BIM</a:t>
            </a:r>
          </a:p>
          <a:p>
            <a:pPr lvl="1"/>
            <a:r>
              <a:rPr lang="en-US" dirty="0"/>
              <a:t>Many different types of geometry, with different standards to meet the requirements of different use cases</a:t>
            </a:r>
          </a:p>
          <a:p>
            <a:endParaRPr lang="en-US" dirty="0"/>
          </a:p>
          <a:p>
            <a:r>
              <a:rPr lang="en-US" dirty="0"/>
              <a:t>No approach or standard is generally superior to others.  </a:t>
            </a:r>
          </a:p>
          <a:p>
            <a:endParaRPr lang="en-US" dirty="0"/>
          </a:p>
          <a:p>
            <a:r>
              <a:rPr lang="en-US" dirty="0"/>
              <a:t>BOT provides a simplified (compared with other available standards, e.g. IFC) method for interlinking non-geometric data with multiple geometry representations, to address use cases. </a:t>
            </a:r>
          </a:p>
        </p:txBody>
      </p:sp>
      <p:sp>
        <p:nvSpPr>
          <p:cNvPr id="3" name="Slide Number Placeholder 2"/>
          <p:cNvSpPr>
            <a:spLocks noGrp="1"/>
          </p:cNvSpPr>
          <p:nvPr>
            <p:ph type="sldNum" sz="quarter" idx="12"/>
          </p:nvPr>
        </p:nvSpPr>
        <p:spPr/>
        <p:txBody>
          <a:bodyPr/>
          <a:lstStyle/>
          <a:p>
            <a:fld id="{6DEB2382-720F-5A49-B5F0-CFC5F13EEFA3}" type="slidenum">
              <a:rPr lang="fr-FR" smtClean="0"/>
              <a:t>25</a:t>
            </a:fld>
            <a:endParaRPr lang="fr-FR"/>
          </a:p>
        </p:txBody>
      </p:sp>
      <p:sp>
        <p:nvSpPr>
          <p:cNvPr id="4" name="Title 3"/>
          <p:cNvSpPr>
            <a:spLocks noGrp="1"/>
          </p:cNvSpPr>
          <p:nvPr>
            <p:ph type="title"/>
          </p:nvPr>
        </p:nvSpPr>
        <p:spPr/>
        <p:txBody>
          <a:bodyPr>
            <a:normAutofit fontScale="90000"/>
          </a:bodyPr>
          <a:lstStyle/>
          <a:p>
            <a:r>
              <a:rPr lang="nl-BE" dirty="0"/>
              <a:t>LINKING GEOSPATIAL &amp; GEOMETRY TO BOT</a:t>
            </a:r>
          </a:p>
        </p:txBody>
      </p:sp>
      <p:sp>
        <p:nvSpPr>
          <p:cNvPr id="7" name="Folded Corner 3">
            <a:extLst>
              <a:ext uri="{FF2B5EF4-FFF2-40B4-BE49-F238E27FC236}">
                <a16:creationId xmlns:a16="http://schemas.microsoft.com/office/drawing/2014/main" id="{F9C711B0-3C72-4C61-8E7F-F2F7EEC0950E}"/>
              </a:ext>
            </a:extLst>
          </p:cNvPr>
          <p:cNvSpPr/>
          <p:nvPr/>
        </p:nvSpPr>
        <p:spPr>
          <a:xfrm>
            <a:off x="8163361" y="2867151"/>
            <a:ext cx="1255015" cy="1151911"/>
          </a:xfrm>
          <a:prstGeom prst="foldedCorner">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3D Geometry</a:t>
            </a:r>
          </a:p>
          <a:p>
            <a:pPr algn="ctr"/>
            <a:r>
              <a:rPr lang="en-GB" sz="1500" dirty="0">
                <a:solidFill>
                  <a:schemeClr val="tx1"/>
                </a:solidFill>
              </a:rPr>
              <a:t>(Simplified Tessellated)</a:t>
            </a:r>
          </a:p>
        </p:txBody>
      </p:sp>
      <p:sp>
        <p:nvSpPr>
          <p:cNvPr id="8" name="Folded Corner 4">
            <a:extLst>
              <a:ext uri="{FF2B5EF4-FFF2-40B4-BE49-F238E27FC236}">
                <a16:creationId xmlns:a16="http://schemas.microsoft.com/office/drawing/2014/main" id="{1093B60B-D97D-42BB-A402-A5CFF8459C66}"/>
              </a:ext>
            </a:extLst>
          </p:cNvPr>
          <p:cNvSpPr/>
          <p:nvPr/>
        </p:nvSpPr>
        <p:spPr>
          <a:xfrm>
            <a:off x="9780844" y="2868165"/>
            <a:ext cx="1255015" cy="1150897"/>
          </a:xfrm>
          <a:prstGeom prst="foldedCorner">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3D Geometry </a:t>
            </a:r>
          </a:p>
          <a:p>
            <a:pPr algn="ctr"/>
            <a:r>
              <a:rPr lang="en-GB" sz="1500" dirty="0">
                <a:solidFill>
                  <a:schemeClr val="tx1"/>
                </a:solidFill>
              </a:rPr>
              <a:t>(Detailed Semantic)</a:t>
            </a:r>
          </a:p>
        </p:txBody>
      </p:sp>
      <p:sp>
        <p:nvSpPr>
          <p:cNvPr id="9" name="Folded Corner 9">
            <a:extLst>
              <a:ext uri="{FF2B5EF4-FFF2-40B4-BE49-F238E27FC236}">
                <a16:creationId xmlns:a16="http://schemas.microsoft.com/office/drawing/2014/main" id="{80EB4DC5-CA51-4F8A-B674-015F5DB6431E}"/>
              </a:ext>
            </a:extLst>
          </p:cNvPr>
          <p:cNvSpPr/>
          <p:nvPr/>
        </p:nvSpPr>
        <p:spPr>
          <a:xfrm>
            <a:off x="6536090" y="2870599"/>
            <a:ext cx="1255015" cy="1151912"/>
          </a:xfrm>
          <a:prstGeom prst="foldedCorner">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2D Geospatial</a:t>
            </a:r>
          </a:p>
          <a:p>
            <a:pPr algn="ctr"/>
            <a:r>
              <a:rPr lang="en-GB" sz="1500">
                <a:solidFill>
                  <a:schemeClr val="tx1"/>
                </a:solidFill>
              </a:rPr>
              <a:t>Geometry</a:t>
            </a:r>
            <a:endParaRPr lang="en-GB" sz="1500" dirty="0">
              <a:solidFill>
                <a:schemeClr val="tx1"/>
              </a:solidFill>
            </a:endParaRPr>
          </a:p>
        </p:txBody>
      </p:sp>
      <p:sp>
        <p:nvSpPr>
          <p:cNvPr id="10" name="Rectangle 9">
            <a:extLst>
              <a:ext uri="{FF2B5EF4-FFF2-40B4-BE49-F238E27FC236}">
                <a16:creationId xmlns:a16="http://schemas.microsoft.com/office/drawing/2014/main" id="{9BF3EBFE-677C-4242-993B-7A4B7FA83F85}"/>
              </a:ext>
            </a:extLst>
          </p:cNvPr>
          <p:cNvSpPr/>
          <p:nvPr/>
        </p:nvSpPr>
        <p:spPr>
          <a:xfrm>
            <a:off x="6537183" y="1837611"/>
            <a:ext cx="1255015" cy="627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GIS Application</a:t>
            </a:r>
          </a:p>
        </p:txBody>
      </p:sp>
      <p:sp>
        <p:nvSpPr>
          <p:cNvPr id="11" name="Rectangle 10">
            <a:extLst>
              <a:ext uri="{FF2B5EF4-FFF2-40B4-BE49-F238E27FC236}">
                <a16:creationId xmlns:a16="http://schemas.microsoft.com/office/drawing/2014/main" id="{E95FE4F5-7CC7-4B79-89DC-487A6E5D5356}"/>
              </a:ext>
            </a:extLst>
          </p:cNvPr>
          <p:cNvSpPr/>
          <p:nvPr/>
        </p:nvSpPr>
        <p:spPr>
          <a:xfrm>
            <a:off x="8163361" y="1837611"/>
            <a:ext cx="1245075" cy="629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dirty="0"/>
          </a:p>
          <a:p>
            <a:pPr algn="ctr"/>
            <a:r>
              <a:rPr lang="en-GB" sz="1500" dirty="0"/>
              <a:t>CAD Application</a:t>
            </a:r>
          </a:p>
          <a:p>
            <a:pPr algn="ctr"/>
            <a:endParaRPr lang="en-IE" sz="1500" dirty="0"/>
          </a:p>
        </p:txBody>
      </p:sp>
      <p:sp>
        <p:nvSpPr>
          <p:cNvPr id="12" name="Rectangle 11">
            <a:extLst>
              <a:ext uri="{FF2B5EF4-FFF2-40B4-BE49-F238E27FC236}">
                <a16:creationId xmlns:a16="http://schemas.microsoft.com/office/drawing/2014/main" id="{9B0A89D6-6031-45EC-A777-99CFA3DB5579}"/>
              </a:ext>
            </a:extLst>
          </p:cNvPr>
          <p:cNvSpPr/>
          <p:nvPr/>
        </p:nvSpPr>
        <p:spPr>
          <a:xfrm>
            <a:off x="9774054" y="1837611"/>
            <a:ext cx="1252438" cy="629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CAD Application</a:t>
            </a:r>
          </a:p>
        </p:txBody>
      </p:sp>
      <p:sp>
        <p:nvSpPr>
          <p:cNvPr id="13" name="Right Arrow 9">
            <a:extLst>
              <a:ext uri="{FF2B5EF4-FFF2-40B4-BE49-F238E27FC236}">
                <a16:creationId xmlns:a16="http://schemas.microsoft.com/office/drawing/2014/main" id="{BBA32047-6ECB-4AFE-9E0D-4D7C9B32F192}"/>
              </a:ext>
            </a:extLst>
          </p:cNvPr>
          <p:cNvSpPr/>
          <p:nvPr/>
        </p:nvSpPr>
        <p:spPr>
          <a:xfrm rot="5400000">
            <a:off x="6926663" y="2500189"/>
            <a:ext cx="490493" cy="3571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a:p>
        </p:txBody>
      </p:sp>
      <p:sp>
        <p:nvSpPr>
          <p:cNvPr id="14" name="Right Arrow 29">
            <a:extLst>
              <a:ext uri="{FF2B5EF4-FFF2-40B4-BE49-F238E27FC236}">
                <a16:creationId xmlns:a16="http://schemas.microsoft.com/office/drawing/2014/main" id="{277D29EC-B51B-49BA-B600-C0C4108B7E40}"/>
              </a:ext>
            </a:extLst>
          </p:cNvPr>
          <p:cNvSpPr/>
          <p:nvPr/>
        </p:nvSpPr>
        <p:spPr>
          <a:xfrm rot="5400000">
            <a:off x="8528206" y="2501707"/>
            <a:ext cx="490492" cy="3571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a:p>
        </p:txBody>
      </p:sp>
      <p:sp>
        <p:nvSpPr>
          <p:cNvPr id="15" name="Right Arrow 29">
            <a:extLst>
              <a:ext uri="{FF2B5EF4-FFF2-40B4-BE49-F238E27FC236}">
                <a16:creationId xmlns:a16="http://schemas.microsoft.com/office/drawing/2014/main" id="{627F1443-8304-4B0F-B412-69B2492F9EBA}"/>
              </a:ext>
            </a:extLst>
          </p:cNvPr>
          <p:cNvSpPr/>
          <p:nvPr/>
        </p:nvSpPr>
        <p:spPr>
          <a:xfrm rot="5400000">
            <a:off x="10139698" y="2493637"/>
            <a:ext cx="506632" cy="3571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a:p>
        </p:txBody>
      </p:sp>
      <p:sp>
        <p:nvSpPr>
          <p:cNvPr id="16" name="TextBox 15">
            <a:extLst>
              <a:ext uri="{FF2B5EF4-FFF2-40B4-BE49-F238E27FC236}">
                <a16:creationId xmlns:a16="http://schemas.microsoft.com/office/drawing/2014/main" id="{9C3B13B6-C42C-4E63-97C8-29F04FFD1085}"/>
              </a:ext>
            </a:extLst>
          </p:cNvPr>
          <p:cNvSpPr txBox="1"/>
          <p:nvPr/>
        </p:nvSpPr>
        <p:spPr>
          <a:xfrm>
            <a:off x="6229190" y="2482132"/>
            <a:ext cx="797013" cy="369332"/>
          </a:xfrm>
          <a:prstGeom prst="rect">
            <a:avLst/>
          </a:prstGeom>
          <a:noFill/>
        </p:spPr>
        <p:txBody>
          <a:bodyPr wrap="none" rtlCol="0">
            <a:spAutoFit/>
          </a:bodyPr>
          <a:lstStyle/>
          <a:p>
            <a:r>
              <a:rPr lang="en-IE" dirty="0"/>
              <a:t>Export</a:t>
            </a:r>
          </a:p>
        </p:txBody>
      </p:sp>
      <p:sp>
        <p:nvSpPr>
          <p:cNvPr id="17" name="Rectangle: Rounded Corners 4">
            <a:extLst>
              <a:ext uri="{FF2B5EF4-FFF2-40B4-BE49-F238E27FC236}">
                <a16:creationId xmlns:a16="http://schemas.microsoft.com/office/drawing/2014/main" id="{C8F6E7C9-FC07-4696-8BB3-C3D43064DF7B}"/>
              </a:ext>
            </a:extLst>
          </p:cNvPr>
          <p:cNvSpPr/>
          <p:nvPr/>
        </p:nvSpPr>
        <p:spPr>
          <a:xfrm>
            <a:off x="9945604" y="4698738"/>
            <a:ext cx="1087821" cy="4291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500" dirty="0"/>
              <a:t>Use </a:t>
            </a:r>
            <a:r>
              <a:rPr lang="en-IE" sz="1500"/>
              <a:t>Case 3</a:t>
            </a:r>
            <a:endParaRPr lang="en-IE" sz="1350" dirty="0"/>
          </a:p>
        </p:txBody>
      </p:sp>
      <p:sp>
        <p:nvSpPr>
          <p:cNvPr id="18" name="Rectangle: Rounded Corners 18">
            <a:extLst>
              <a:ext uri="{FF2B5EF4-FFF2-40B4-BE49-F238E27FC236}">
                <a16:creationId xmlns:a16="http://schemas.microsoft.com/office/drawing/2014/main" id="{67CBDF36-1910-420F-9708-AAAE99AAB2D4}"/>
              </a:ext>
            </a:extLst>
          </p:cNvPr>
          <p:cNvSpPr/>
          <p:nvPr/>
        </p:nvSpPr>
        <p:spPr>
          <a:xfrm>
            <a:off x="7077976" y="4854906"/>
            <a:ext cx="1087820" cy="4291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500" dirty="0"/>
              <a:t>Use Case 1</a:t>
            </a:r>
            <a:endParaRPr lang="en-IE" sz="1350" dirty="0"/>
          </a:p>
        </p:txBody>
      </p:sp>
      <p:cxnSp>
        <p:nvCxnSpPr>
          <p:cNvPr id="19" name="Straight Arrow Connector 18">
            <a:extLst>
              <a:ext uri="{FF2B5EF4-FFF2-40B4-BE49-F238E27FC236}">
                <a16:creationId xmlns:a16="http://schemas.microsoft.com/office/drawing/2014/main" id="{CFD7ABC3-54F7-4E34-A307-59F18EF52547}"/>
              </a:ext>
            </a:extLst>
          </p:cNvPr>
          <p:cNvCxnSpPr>
            <a:cxnSpLocks/>
            <a:stCxn id="9" idx="2"/>
            <a:endCxn id="18" idx="0"/>
          </p:cNvCxnSpPr>
          <p:nvPr/>
        </p:nvCxnSpPr>
        <p:spPr>
          <a:xfrm>
            <a:off x="7163598" y="4022511"/>
            <a:ext cx="458288" cy="832395"/>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672B0072-1236-47D5-9AAC-1DCD69B59CF9}"/>
              </a:ext>
            </a:extLst>
          </p:cNvPr>
          <p:cNvCxnSpPr>
            <a:cxnSpLocks/>
            <a:stCxn id="8" idx="2"/>
            <a:endCxn id="18" idx="0"/>
          </p:cNvCxnSpPr>
          <p:nvPr/>
        </p:nvCxnSpPr>
        <p:spPr>
          <a:xfrm flipH="1">
            <a:off x="7621886" y="4019062"/>
            <a:ext cx="2786466" cy="835844"/>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D1DB17E7-9474-4B48-9812-E3B7919F06E1}"/>
              </a:ext>
            </a:extLst>
          </p:cNvPr>
          <p:cNvCxnSpPr>
            <a:cxnSpLocks/>
            <a:stCxn id="8" idx="2"/>
            <a:endCxn id="17" idx="0"/>
          </p:cNvCxnSpPr>
          <p:nvPr/>
        </p:nvCxnSpPr>
        <p:spPr>
          <a:xfrm>
            <a:off x="10408352" y="4019062"/>
            <a:ext cx="81163" cy="679676"/>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71576DE-228A-47A4-AE53-A082081E0951}"/>
              </a:ext>
            </a:extLst>
          </p:cNvPr>
          <p:cNvCxnSpPr>
            <a:cxnSpLocks/>
            <a:stCxn id="7" idx="2"/>
            <a:endCxn id="18" idx="0"/>
          </p:cNvCxnSpPr>
          <p:nvPr/>
        </p:nvCxnSpPr>
        <p:spPr>
          <a:xfrm flipH="1">
            <a:off x="7621886" y="4019062"/>
            <a:ext cx="1168983" cy="835844"/>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4423FE20-6618-41FD-B7CA-4202D02D675E}"/>
              </a:ext>
            </a:extLst>
          </p:cNvPr>
          <p:cNvSpPr txBox="1"/>
          <p:nvPr/>
        </p:nvSpPr>
        <p:spPr>
          <a:xfrm>
            <a:off x="6251517" y="4070627"/>
            <a:ext cx="827471" cy="369332"/>
          </a:xfrm>
          <a:prstGeom prst="rect">
            <a:avLst/>
          </a:prstGeom>
          <a:noFill/>
        </p:spPr>
        <p:txBody>
          <a:bodyPr wrap="none" rtlCol="0">
            <a:spAutoFit/>
          </a:bodyPr>
          <a:lstStyle/>
          <a:p>
            <a:r>
              <a:rPr lang="en-IE" dirty="0"/>
              <a:t>Import</a:t>
            </a:r>
          </a:p>
        </p:txBody>
      </p:sp>
      <p:sp>
        <p:nvSpPr>
          <p:cNvPr id="24" name="Rectangle: Rounded Corners 4">
            <a:extLst>
              <a:ext uri="{FF2B5EF4-FFF2-40B4-BE49-F238E27FC236}">
                <a16:creationId xmlns:a16="http://schemas.microsoft.com/office/drawing/2014/main" id="{9A27D8B2-B1DB-4099-903A-F204BD79F905}"/>
              </a:ext>
            </a:extLst>
          </p:cNvPr>
          <p:cNvSpPr/>
          <p:nvPr/>
        </p:nvSpPr>
        <p:spPr>
          <a:xfrm>
            <a:off x="8843865" y="5194966"/>
            <a:ext cx="1087821" cy="4291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500" dirty="0"/>
              <a:t>Use Case 2</a:t>
            </a:r>
            <a:endParaRPr lang="en-IE" sz="1350" dirty="0"/>
          </a:p>
        </p:txBody>
      </p:sp>
      <p:cxnSp>
        <p:nvCxnSpPr>
          <p:cNvPr id="25" name="Straight Arrow Connector 24">
            <a:extLst>
              <a:ext uri="{FF2B5EF4-FFF2-40B4-BE49-F238E27FC236}">
                <a16:creationId xmlns:a16="http://schemas.microsoft.com/office/drawing/2014/main" id="{84E5C555-6B26-478A-9A93-00FB445ED4F2}"/>
              </a:ext>
            </a:extLst>
          </p:cNvPr>
          <p:cNvCxnSpPr>
            <a:cxnSpLocks/>
            <a:stCxn id="7" idx="2"/>
            <a:endCxn id="24" idx="0"/>
          </p:cNvCxnSpPr>
          <p:nvPr/>
        </p:nvCxnSpPr>
        <p:spPr>
          <a:xfrm>
            <a:off x="8790869" y="4019062"/>
            <a:ext cx="596907" cy="1175904"/>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916C2077-3BE1-4AD5-ACA9-A457734FDE33}"/>
              </a:ext>
            </a:extLst>
          </p:cNvPr>
          <p:cNvCxnSpPr>
            <a:cxnSpLocks/>
            <a:stCxn id="8" idx="2"/>
            <a:endCxn id="24" idx="0"/>
          </p:cNvCxnSpPr>
          <p:nvPr/>
        </p:nvCxnSpPr>
        <p:spPr>
          <a:xfrm flipH="1">
            <a:off x="9387776" y="4019062"/>
            <a:ext cx="1020576" cy="1175904"/>
          </a:xfrm>
          <a:prstGeom prst="straightConnector1">
            <a:avLst/>
          </a:prstGeom>
          <a:ln w="317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80766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26</a:t>
            </a:fld>
            <a:endParaRPr lang="fr-FR"/>
          </a:p>
        </p:txBody>
      </p:sp>
      <p:sp>
        <p:nvSpPr>
          <p:cNvPr id="4" name="Title 3"/>
          <p:cNvSpPr>
            <a:spLocks noGrp="1"/>
          </p:cNvSpPr>
          <p:nvPr>
            <p:ph type="title"/>
          </p:nvPr>
        </p:nvSpPr>
        <p:spPr/>
        <p:txBody>
          <a:bodyPr>
            <a:normAutofit fontScale="90000"/>
          </a:bodyPr>
          <a:lstStyle/>
          <a:p>
            <a:r>
              <a:rPr lang="en-IE" dirty="0"/>
              <a:t>LINKING geospatial &amp; GEOMETRY TO BOT</a:t>
            </a:r>
          </a:p>
        </p:txBody>
      </p:sp>
      <p:sp>
        <p:nvSpPr>
          <p:cNvPr id="5" name="Content Placeholder 4"/>
          <p:cNvSpPr>
            <a:spLocks noGrp="1"/>
          </p:cNvSpPr>
          <p:nvPr>
            <p:ph idx="1"/>
          </p:nvPr>
        </p:nvSpPr>
        <p:spPr>
          <a:xfrm>
            <a:off x="247892" y="1825625"/>
            <a:ext cx="7092708" cy="4351338"/>
          </a:xfrm>
        </p:spPr>
        <p:txBody>
          <a:bodyPr>
            <a:normAutofit fontScale="77500" lnSpcReduction="20000"/>
          </a:bodyPr>
          <a:lstStyle/>
          <a:p>
            <a:pPr marL="596900" indent="-457200">
              <a:spcBef>
                <a:spcPts val="800"/>
              </a:spcBef>
              <a:buSzPts val="1400"/>
            </a:pPr>
            <a:r>
              <a:rPr lang="en-US" dirty="0"/>
              <a:t>For Simple geolocation</a:t>
            </a:r>
          </a:p>
          <a:p>
            <a:pPr marL="0" indent="0">
              <a:spcBef>
                <a:spcPts val="800"/>
              </a:spcBef>
              <a:buNone/>
            </a:pPr>
            <a:r>
              <a:rPr lang="en-US" dirty="0">
                <a:solidFill>
                  <a:srgbClr val="FF0000"/>
                </a:solidFill>
              </a:rPr>
              <a:t>	</a:t>
            </a:r>
            <a:r>
              <a:rPr lang="en-US" dirty="0" err="1">
                <a:solidFill>
                  <a:srgbClr val="FF0000"/>
                </a:solidFill>
              </a:rPr>
              <a:t>bot:hasZeroPoint</a:t>
            </a:r>
            <a:r>
              <a:rPr lang="en-US" dirty="0"/>
              <a:t> links to wsg84:Point</a:t>
            </a:r>
          </a:p>
          <a:p>
            <a:pPr marL="165100" indent="0">
              <a:spcBef>
                <a:spcPts val="800"/>
              </a:spcBef>
              <a:buNone/>
            </a:pPr>
            <a:endParaRPr lang="en-US" dirty="0"/>
          </a:p>
          <a:p>
            <a:pPr marL="457200" indent="-317500">
              <a:spcBef>
                <a:spcPts val="800"/>
              </a:spcBef>
              <a:buSzPts val="1400"/>
            </a:pPr>
            <a:r>
              <a:rPr lang="en-US" dirty="0"/>
              <a:t>For 2D geospatial data</a:t>
            </a:r>
          </a:p>
          <a:p>
            <a:pPr marL="914377" lvl="2" indent="0">
              <a:spcBef>
                <a:spcPts val="800"/>
              </a:spcBef>
              <a:buNone/>
            </a:pPr>
            <a:r>
              <a:rPr lang="en-US" sz="2800" dirty="0" err="1">
                <a:solidFill>
                  <a:srgbClr val="FF0000"/>
                </a:solidFill>
              </a:rPr>
              <a:t>bot:Building</a:t>
            </a:r>
            <a:r>
              <a:rPr lang="en-US" sz="2800" dirty="0">
                <a:solidFill>
                  <a:srgbClr val="FF0000"/>
                </a:solidFill>
              </a:rPr>
              <a:t> is a subclass of </a:t>
            </a:r>
            <a:r>
              <a:rPr lang="en-US" sz="2800" dirty="0" err="1">
                <a:solidFill>
                  <a:srgbClr val="FF0000"/>
                </a:solidFill>
              </a:rPr>
              <a:t>geo:Feature</a:t>
            </a:r>
            <a:r>
              <a:rPr lang="en-US" sz="2800" dirty="0"/>
              <a:t>, and can have geometry, which can be expressed as </a:t>
            </a:r>
            <a:r>
              <a:rPr lang="en-US" sz="2800" dirty="0" err="1"/>
              <a:t>GeoSPARQL</a:t>
            </a:r>
            <a:r>
              <a:rPr lang="en-US" sz="2800" dirty="0"/>
              <a:t> WKT. </a:t>
            </a:r>
          </a:p>
          <a:p>
            <a:pPr marL="165100" indent="0">
              <a:buNone/>
            </a:pPr>
            <a:endParaRPr lang="en-US" dirty="0"/>
          </a:p>
          <a:p>
            <a:pPr marL="457200" indent="-317500">
              <a:buSzPts val="1400"/>
            </a:pPr>
            <a:r>
              <a:rPr lang="en-US" dirty="0"/>
              <a:t>For 3D geometry</a:t>
            </a:r>
          </a:p>
          <a:p>
            <a:pPr marL="914377" lvl="2" indent="0">
              <a:buNone/>
            </a:pPr>
            <a:r>
              <a:rPr lang="en-US" sz="2800" dirty="0">
                <a:solidFill>
                  <a:srgbClr val="FF0000"/>
                </a:solidFill>
              </a:rPr>
              <a:t>bot:hasSimple3DModel </a:t>
            </a:r>
            <a:r>
              <a:rPr lang="en-US" sz="2800" dirty="0"/>
              <a:t>links to a literal that encodes 3D geometry (e.g., OBJ model)</a:t>
            </a:r>
            <a:br>
              <a:rPr lang="en-US" sz="2800" dirty="0"/>
            </a:br>
            <a:r>
              <a:rPr lang="en-US" sz="2800" dirty="0">
                <a:solidFill>
                  <a:srgbClr val="FF0000"/>
                </a:solidFill>
              </a:rPr>
              <a:t>bot:has3DModel</a:t>
            </a:r>
            <a:r>
              <a:rPr lang="en-US" sz="2800" dirty="0"/>
              <a:t> links to a blank node or IRI that further describes the 3D geometry with another vocabulary (e.g., the </a:t>
            </a:r>
            <a:r>
              <a:rPr lang="en-US" sz="2800" dirty="0" err="1"/>
              <a:t>Geom</a:t>
            </a:r>
            <a:r>
              <a:rPr lang="en-US" sz="2800" dirty="0"/>
              <a:t> ontology - </a:t>
            </a:r>
            <a:r>
              <a:rPr lang="en-US" sz="2800" u="sng" dirty="0">
                <a:solidFill>
                  <a:schemeClr val="hlink"/>
                </a:solidFill>
                <a:hlinkClick r:id="rId2"/>
              </a:rPr>
              <a:t>http://rdf.bg/geometry.ttl</a:t>
            </a:r>
            <a:r>
              <a:rPr lang="en-US" sz="2800" dirty="0"/>
              <a:t> )</a:t>
            </a:r>
          </a:p>
          <a:p>
            <a:pPr marL="0" indent="0">
              <a:spcBef>
                <a:spcPts val="800"/>
              </a:spcBef>
              <a:buNone/>
            </a:pPr>
            <a:endParaRPr lang="en-US" dirty="0"/>
          </a:p>
          <a:p>
            <a:pPr marL="0" indent="0">
              <a:spcBef>
                <a:spcPts val="800"/>
              </a:spcBef>
              <a:buNone/>
            </a:pPr>
            <a:endParaRPr lang="en-US" dirty="0"/>
          </a:p>
          <a:p>
            <a:pPr marL="0" indent="0">
              <a:spcBef>
                <a:spcPts val="800"/>
              </a:spcBef>
              <a:buNone/>
            </a:pPr>
            <a:endParaRPr lang="en-US" dirty="0"/>
          </a:p>
          <a:p>
            <a:endParaRPr lang="nl-BE" dirty="0"/>
          </a:p>
        </p:txBody>
      </p:sp>
      <p:pic>
        <p:nvPicPr>
          <p:cNvPr id="8" name="Google Shape;385;p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88050" y="1974850"/>
            <a:ext cx="2741751" cy="2239450"/>
          </a:xfrm>
          <a:prstGeom prst="rect">
            <a:avLst/>
          </a:prstGeom>
          <a:noFill/>
          <a:ln>
            <a:noFill/>
          </a:ln>
        </p:spPr>
      </p:pic>
      <p:pic>
        <p:nvPicPr>
          <p:cNvPr id="9" name="Google Shape;386;p5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104469" y="4942292"/>
            <a:ext cx="2659023" cy="1242000"/>
          </a:xfrm>
          <a:prstGeom prst="rect">
            <a:avLst/>
          </a:prstGeom>
          <a:noFill/>
          <a:ln w="15875">
            <a:solidFill>
              <a:schemeClr val="tx1"/>
            </a:solidFill>
          </a:ln>
        </p:spPr>
      </p:pic>
      <p:cxnSp>
        <p:nvCxnSpPr>
          <p:cNvPr id="10" name="Google Shape;387;p57"/>
          <p:cNvCxnSpPr>
            <a:cxnSpLocks/>
            <a:stCxn id="2" idx="1"/>
          </p:cNvCxnSpPr>
          <p:nvPr/>
        </p:nvCxnSpPr>
        <p:spPr>
          <a:xfrm flipH="1" flipV="1">
            <a:off x="3486727" y="3024909"/>
            <a:ext cx="3747270" cy="45845"/>
          </a:xfrm>
          <a:prstGeom prst="straightConnector1">
            <a:avLst/>
          </a:prstGeom>
          <a:noFill/>
          <a:ln w="15875" cap="flat" cmpd="sng">
            <a:solidFill>
              <a:schemeClr val="dk2"/>
            </a:solidFill>
            <a:prstDash val="solid"/>
            <a:round/>
            <a:headEnd type="none" w="med" len="med"/>
            <a:tailEnd type="none" w="med" len="med"/>
          </a:ln>
        </p:spPr>
      </p:cxnSp>
      <p:sp>
        <p:nvSpPr>
          <p:cNvPr id="2" name="Left Brace 1">
            <a:extLst>
              <a:ext uri="{FF2B5EF4-FFF2-40B4-BE49-F238E27FC236}">
                <a16:creationId xmlns:a16="http://schemas.microsoft.com/office/drawing/2014/main" id="{8350F74A-1B3D-4521-BFA4-6839CC38EC4D}"/>
              </a:ext>
            </a:extLst>
          </p:cNvPr>
          <p:cNvSpPr/>
          <p:nvPr/>
        </p:nvSpPr>
        <p:spPr>
          <a:xfrm>
            <a:off x="7233997" y="1828132"/>
            <a:ext cx="626148" cy="2485243"/>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cxnSp>
        <p:nvCxnSpPr>
          <p:cNvPr id="13" name="Google Shape;387;p57">
            <a:extLst>
              <a:ext uri="{FF2B5EF4-FFF2-40B4-BE49-F238E27FC236}">
                <a16:creationId xmlns:a16="http://schemas.microsoft.com/office/drawing/2014/main" id="{6206EC4F-17CA-4B5F-BE0E-535727157E56}"/>
              </a:ext>
            </a:extLst>
          </p:cNvPr>
          <p:cNvCxnSpPr>
            <a:cxnSpLocks/>
          </p:cNvCxnSpPr>
          <p:nvPr/>
        </p:nvCxnSpPr>
        <p:spPr>
          <a:xfrm flipH="1" flipV="1">
            <a:off x="6770255" y="5181600"/>
            <a:ext cx="570345" cy="362524"/>
          </a:xfrm>
          <a:prstGeom prst="straightConnector1">
            <a:avLst/>
          </a:prstGeom>
          <a:noFill/>
          <a:ln w="15875" cap="flat" cmpd="sng">
            <a:solidFill>
              <a:schemeClr val="dk2"/>
            </a:solidFill>
            <a:prstDash val="solid"/>
            <a:round/>
            <a:headEnd type="none" w="med" len="med"/>
            <a:tailEnd type="none" w="med" len="med"/>
          </a:ln>
        </p:spPr>
      </p:cxnSp>
      <p:sp>
        <p:nvSpPr>
          <p:cNvPr id="17" name="Left Brace 16">
            <a:extLst>
              <a:ext uri="{FF2B5EF4-FFF2-40B4-BE49-F238E27FC236}">
                <a16:creationId xmlns:a16="http://schemas.microsoft.com/office/drawing/2014/main" id="{75D751D3-D55B-46BC-800D-D1EA5F47985D}"/>
              </a:ext>
            </a:extLst>
          </p:cNvPr>
          <p:cNvSpPr/>
          <p:nvPr/>
        </p:nvSpPr>
        <p:spPr>
          <a:xfrm>
            <a:off x="7405547" y="4747491"/>
            <a:ext cx="633974" cy="159326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15534209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03;p5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191304" y="1485041"/>
            <a:ext cx="5421230" cy="2994143"/>
          </a:xfrm>
          <a:prstGeom prst="rect">
            <a:avLst/>
          </a:prstGeom>
          <a:noFill/>
          <a:ln w="15875">
            <a:solidFill>
              <a:schemeClr val="tx1"/>
            </a:solidFill>
          </a:ln>
        </p:spPr>
      </p:pic>
      <p:pic>
        <p:nvPicPr>
          <p:cNvPr id="8" name="Content Placeholder 7">
            <a:extLst>
              <a:ext uri="{FF2B5EF4-FFF2-40B4-BE49-F238E27FC236}">
                <a16:creationId xmlns:a16="http://schemas.microsoft.com/office/drawing/2014/main" id="{6451C7DF-BF30-4840-8F29-64DA7625A9C3}"/>
              </a:ext>
            </a:extLst>
          </p:cNvPr>
          <p:cNvPicPr>
            <a:picLocks noGrp="1" noChangeAspect="1"/>
          </p:cNvPicPr>
          <p:nvPr>
            <p:ph idx="1"/>
          </p:nvPr>
        </p:nvPicPr>
        <p:blipFill>
          <a:blip r:embed="rId3"/>
          <a:stretch>
            <a:fillRect/>
          </a:stretch>
        </p:blipFill>
        <p:spPr>
          <a:xfrm>
            <a:off x="247892" y="2323744"/>
            <a:ext cx="4150507" cy="4351338"/>
          </a:xfrm>
        </p:spPr>
      </p:pic>
      <p:sp>
        <p:nvSpPr>
          <p:cNvPr id="3" name="Slide Number Placeholder 2"/>
          <p:cNvSpPr>
            <a:spLocks noGrp="1"/>
          </p:cNvSpPr>
          <p:nvPr>
            <p:ph type="sldNum" sz="quarter" idx="12"/>
          </p:nvPr>
        </p:nvSpPr>
        <p:spPr/>
        <p:txBody>
          <a:bodyPr/>
          <a:lstStyle/>
          <a:p>
            <a:fld id="{6DEB2382-720F-5A49-B5F0-CFC5F13EEFA3}" type="slidenum">
              <a:rPr lang="fr-FR" smtClean="0"/>
              <a:t>27</a:t>
            </a:fld>
            <a:endParaRPr lang="fr-FR"/>
          </a:p>
        </p:txBody>
      </p:sp>
      <p:sp>
        <p:nvSpPr>
          <p:cNvPr id="4" name="Title 3"/>
          <p:cNvSpPr>
            <a:spLocks noGrp="1"/>
          </p:cNvSpPr>
          <p:nvPr>
            <p:ph type="title"/>
          </p:nvPr>
        </p:nvSpPr>
        <p:spPr/>
        <p:txBody>
          <a:bodyPr>
            <a:normAutofit fontScale="90000"/>
          </a:bodyPr>
          <a:lstStyle/>
          <a:p>
            <a:r>
              <a:rPr lang="en-IE" dirty="0"/>
              <a:t>External ontologies for 2D &amp; 3D geometry</a:t>
            </a:r>
          </a:p>
        </p:txBody>
      </p:sp>
      <p:pic>
        <p:nvPicPr>
          <p:cNvPr id="6" name="Google Shape;410;p6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802658" y="3773996"/>
            <a:ext cx="4761453" cy="3084004"/>
          </a:xfrm>
          <a:prstGeom prst="rect">
            <a:avLst/>
          </a:prstGeom>
          <a:noFill/>
          <a:ln w="15875">
            <a:solidFill>
              <a:schemeClr val="tx1"/>
            </a:solidFill>
          </a:ln>
        </p:spPr>
      </p:pic>
      <p:pic>
        <p:nvPicPr>
          <p:cNvPr id="10" name="Picture 9">
            <a:extLst>
              <a:ext uri="{FF2B5EF4-FFF2-40B4-BE49-F238E27FC236}">
                <a16:creationId xmlns:a16="http://schemas.microsoft.com/office/drawing/2014/main" id="{6ACA2B87-650F-4ACD-80BD-413283182EB2}"/>
              </a:ext>
            </a:extLst>
          </p:cNvPr>
          <p:cNvPicPr>
            <a:picLocks noChangeAspect="1"/>
          </p:cNvPicPr>
          <p:nvPr/>
        </p:nvPicPr>
        <p:blipFill>
          <a:blip r:embed="rId5"/>
          <a:stretch>
            <a:fillRect/>
          </a:stretch>
        </p:blipFill>
        <p:spPr>
          <a:xfrm>
            <a:off x="247892" y="2323744"/>
            <a:ext cx="4150507" cy="1744516"/>
          </a:xfrm>
          <a:prstGeom prst="rect">
            <a:avLst/>
          </a:prstGeom>
        </p:spPr>
      </p:pic>
      <p:sp>
        <p:nvSpPr>
          <p:cNvPr id="11" name="TextBox 10">
            <a:extLst>
              <a:ext uri="{FF2B5EF4-FFF2-40B4-BE49-F238E27FC236}">
                <a16:creationId xmlns:a16="http://schemas.microsoft.com/office/drawing/2014/main" id="{37BD71CF-8869-4D28-9DD8-4EDB8153D66B}"/>
              </a:ext>
            </a:extLst>
          </p:cNvPr>
          <p:cNvSpPr txBox="1"/>
          <p:nvPr/>
        </p:nvSpPr>
        <p:spPr>
          <a:xfrm>
            <a:off x="3097315" y="1507936"/>
            <a:ext cx="1876563" cy="954107"/>
          </a:xfrm>
          <a:prstGeom prst="rect">
            <a:avLst/>
          </a:prstGeom>
          <a:solidFill>
            <a:schemeClr val="bg1"/>
          </a:solidFill>
          <a:ln>
            <a:solidFill>
              <a:schemeClr val="tx1"/>
            </a:solidFill>
          </a:ln>
        </p:spPr>
        <p:txBody>
          <a:bodyPr wrap="square" rtlCol="0">
            <a:spAutoFit/>
          </a:bodyPr>
          <a:lstStyle/>
          <a:p>
            <a:r>
              <a:rPr lang="en-IE" sz="2800" dirty="0" err="1"/>
              <a:t>Geom</a:t>
            </a:r>
            <a:r>
              <a:rPr lang="en-IE" sz="2800" dirty="0"/>
              <a:t> – 2.5D &amp; 3D</a:t>
            </a:r>
          </a:p>
        </p:txBody>
      </p:sp>
      <p:sp>
        <p:nvSpPr>
          <p:cNvPr id="12" name="TextBox 11">
            <a:extLst>
              <a:ext uri="{FF2B5EF4-FFF2-40B4-BE49-F238E27FC236}">
                <a16:creationId xmlns:a16="http://schemas.microsoft.com/office/drawing/2014/main" id="{DF24C740-23D1-4C06-AF74-22409E24F4B5}"/>
              </a:ext>
            </a:extLst>
          </p:cNvPr>
          <p:cNvSpPr txBox="1"/>
          <p:nvPr/>
        </p:nvSpPr>
        <p:spPr>
          <a:xfrm>
            <a:off x="2579466" y="5930419"/>
            <a:ext cx="2211217" cy="954107"/>
          </a:xfrm>
          <a:prstGeom prst="rect">
            <a:avLst/>
          </a:prstGeom>
          <a:solidFill>
            <a:schemeClr val="bg1"/>
          </a:solidFill>
          <a:ln>
            <a:solidFill>
              <a:schemeClr val="tx1"/>
            </a:solidFill>
          </a:ln>
        </p:spPr>
        <p:txBody>
          <a:bodyPr wrap="square" rtlCol="0">
            <a:spAutoFit/>
          </a:bodyPr>
          <a:lstStyle/>
          <a:p>
            <a:r>
              <a:rPr lang="en-IE" sz="2800" dirty="0" err="1"/>
              <a:t>GeoSPARQL</a:t>
            </a:r>
            <a:r>
              <a:rPr lang="en-IE" sz="2800" dirty="0"/>
              <a:t> – 2D Geospatial</a:t>
            </a:r>
          </a:p>
        </p:txBody>
      </p:sp>
      <p:sp>
        <p:nvSpPr>
          <p:cNvPr id="13" name="TextBox 12">
            <a:extLst>
              <a:ext uri="{FF2B5EF4-FFF2-40B4-BE49-F238E27FC236}">
                <a16:creationId xmlns:a16="http://schemas.microsoft.com/office/drawing/2014/main" id="{8709E74D-DC42-4014-BBC2-893431555404}"/>
              </a:ext>
            </a:extLst>
          </p:cNvPr>
          <p:cNvSpPr txBox="1"/>
          <p:nvPr/>
        </p:nvSpPr>
        <p:spPr>
          <a:xfrm>
            <a:off x="8980503" y="3688643"/>
            <a:ext cx="1876563" cy="954107"/>
          </a:xfrm>
          <a:prstGeom prst="rect">
            <a:avLst/>
          </a:prstGeom>
          <a:solidFill>
            <a:schemeClr val="bg1"/>
          </a:solidFill>
          <a:ln>
            <a:solidFill>
              <a:schemeClr val="tx1"/>
            </a:solidFill>
          </a:ln>
        </p:spPr>
        <p:txBody>
          <a:bodyPr wrap="square" rtlCol="0">
            <a:spAutoFit/>
          </a:bodyPr>
          <a:lstStyle/>
          <a:p>
            <a:r>
              <a:rPr lang="en-IE" sz="2800" dirty="0" err="1"/>
              <a:t>OntoBREP</a:t>
            </a:r>
            <a:endParaRPr lang="en-IE" sz="2800" dirty="0"/>
          </a:p>
          <a:p>
            <a:r>
              <a:rPr lang="en-IE" sz="2800" dirty="0"/>
              <a:t>- 3D</a:t>
            </a:r>
          </a:p>
        </p:txBody>
      </p:sp>
      <p:cxnSp>
        <p:nvCxnSpPr>
          <p:cNvPr id="14" name="Google Shape;387;p57">
            <a:extLst>
              <a:ext uri="{FF2B5EF4-FFF2-40B4-BE49-F238E27FC236}">
                <a16:creationId xmlns:a16="http://schemas.microsoft.com/office/drawing/2014/main" id="{8BB2CD4D-D4E3-4665-9D3D-D28088C99E7E}"/>
              </a:ext>
            </a:extLst>
          </p:cNvPr>
          <p:cNvCxnSpPr/>
          <p:nvPr/>
        </p:nvCxnSpPr>
        <p:spPr>
          <a:xfrm flipH="1">
            <a:off x="3683000" y="2970150"/>
            <a:ext cx="398405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463171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2172504" y="3557388"/>
            <a:ext cx="10648709" cy="1424066"/>
          </a:xfrm>
        </p:spPr>
        <p:txBody>
          <a:bodyPr>
            <a:normAutofit/>
          </a:bodyPr>
          <a:lstStyle/>
          <a:p>
            <a:r>
              <a:rPr lang="fr-FR" dirty="0"/>
              <a:t>LIAISONS</a:t>
            </a:r>
          </a:p>
        </p:txBody>
      </p:sp>
      <p:sp>
        <p:nvSpPr>
          <p:cNvPr id="5" name="Rectangle 4"/>
          <p:cNvSpPr/>
          <p:nvPr/>
        </p:nvSpPr>
        <p:spPr>
          <a:xfrm>
            <a:off x="1727201" y="4848344"/>
            <a:ext cx="7404100" cy="369332"/>
          </a:xfrm>
          <a:prstGeom prst="rect">
            <a:avLst/>
          </a:prstGeom>
        </p:spPr>
        <p:txBody>
          <a:bodyPr wrap="square">
            <a:spAutoFit/>
          </a:bodyPr>
          <a:lstStyle/>
          <a:p>
            <a:pPr lvl="0" algn="ctr">
              <a:spcBef>
                <a:spcPts val="800"/>
              </a:spcBef>
            </a:pPr>
            <a:r>
              <a:rPr lang="en-US" dirty="0"/>
              <a:t>Looking for collaborations and integration outside our group</a:t>
            </a:r>
          </a:p>
        </p:txBody>
      </p:sp>
    </p:spTree>
    <p:extLst>
      <p:ext uri="{BB962C8B-B14F-4D97-AF65-F5344CB8AC3E}">
        <p14:creationId xmlns:p14="http://schemas.microsoft.com/office/powerpoint/2010/main" val="30865634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fr-FR" dirty="0"/>
              <a:t>Links to </a:t>
            </a:r>
            <a:r>
              <a:rPr lang="fr-FR" dirty="0" err="1"/>
              <a:t>other</a:t>
            </a:r>
            <a:r>
              <a:rPr lang="fr-FR" dirty="0"/>
              <a:t> W3C groups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12297607"/>
              </p:ext>
            </p:extLst>
          </p:nvPr>
        </p:nvGraphicFramePr>
        <p:xfrm>
          <a:off x="247650" y="1975449"/>
          <a:ext cx="10515600" cy="4201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numéro de diapositive 5"/>
          <p:cNvSpPr>
            <a:spLocks noGrp="1"/>
          </p:cNvSpPr>
          <p:nvPr>
            <p:ph type="sldNum" sz="quarter" idx="12"/>
          </p:nvPr>
        </p:nvSpPr>
        <p:spPr/>
        <p:txBody>
          <a:bodyPr/>
          <a:lstStyle/>
          <a:p>
            <a:fld id="{DA0C299E-20BB-4476-8DED-3B2960C2F957}" type="slidenum">
              <a:rPr lang="fr-FR" smtClean="0"/>
              <a:t>29</a:t>
            </a:fld>
            <a:endParaRPr lang="fr-FR"/>
          </a:p>
        </p:txBody>
      </p:sp>
    </p:spTree>
    <p:extLst>
      <p:ext uri="{BB962C8B-B14F-4D97-AF65-F5344CB8AC3E}">
        <p14:creationId xmlns:p14="http://schemas.microsoft.com/office/powerpoint/2010/main" val="4209593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DA0C299E-20BB-4476-8DED-3B2960C2F957}" type="slidenum">
              <a:rPr lang="fr-FR" smtClean="0"/>
              <a:t>3</a:t>
            </a:fld>
            <a:endParaRPr lang="fr-FR"/>
          </a:p>
        </p:txBody>
      </p:sp>
      <p:sp>
        <p:nvSpPr>
          <p:cNvPr id="7" name="Google Shape;86;p17"/>
          <p:cNvSpPr txBox="1">
            <a:spLocks noGrp="1"/>
          </p:cNvSpPr>
          <p:nvPr>
            <p:ph type="title"/>
          </p:nvPr>
        </p:nvSpPr>
        <p:spPr>
          <a:xfrm>
            <a:off x="0" y="593367"/>
            <a:ext cx="10928435" cy="763600"/>
          </a:xfrm>
          <a:prstGeom prst="rect">
            <a:avLst/>
          </a:prstGeom>
        </p:spPr>
        <p:txBody>
          <a:bodyPr spcFirstLastPara="1" vert="horz" wrap="square" lIns="91433" tIns="45700" rIns="91433" bIns="45700" rtlCol="0" anchor="ctr" anchorCtr="0">
            <a:noAutofit/>
          </a:bodyPr>
          <a:lstStyle/>
          <a:p>
            <a:r>
              <a:rPr lang="da" dirty="0"/>
              <a:t>Building Life Cycle</a:t>
            </a:r>
            <a:endParaRPr dirty="0"/>
          </a:p>
        </p:txBody>
      </p:sp>
      <p:pic>
        <p:nvPicPr>
          <p:cNvPr id="5" name="Google Shape;81;p16"/>
          <p:cNvPicPr preferRelativeResize="0"/>
          <p:nvPr/>
        </p:nvPicPr>
        <p:blipFill>
          <a:blip r:embed="rId3">
            <a:alphaModFix/>
          </a:blip>
          <a:stretch>
            <a:fillRect/>
          </a:stretch>
        </p:blipFill>
        <p:spPr>
          <a:xfrm>
            <a:off x="2506401" y="1720033"/>
            <a:ext cx="5921703" cy="4790168"/>
          </a:xfrm>
          <a:prstGeom prst="rect">
            <a:avLst/>
          </a:prstGeom>
          <a:noFill/>
          <a:ln>
            <a:noFill/>
          </a:ln>
        </p:spPr>
      </p:pic>
    </p:spTree>
    <p:extLst>
      <p:ext uri="{BB962C8B-B14F-4D97-AF65-F5344CB8AC3E}">
        <p14:creationId xmlns:p14="http://schemas.microsoft.com/office/powerpoint/2010/main" val="1304754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normAutofit fontScale="90000"/>
          </a:bodyPr>
          <a:lstStyle/>
          <a:p>
            <a:r>
              <a:rPr lang="en-GB" dirty="0"/>
              <a:t>Links to existing Standardisation Groups </a:t>
            </a:r>
          </a:p>
        </p:txBody>
      </p:sp>
      <p:sp>
        <p:nvSpPr>
          <p:cNvPr id="6" name="Espace réservé du numéro de diapositive 5"/>
          <p:cNvSpPr>
            <a:spLocks noGrp="1"/>
          </p:cNvSpPr>
          <p:nvPr>
            <p:ph type="sldNum" sz="quarter" idx="12"/>
          </p:nvPr>
        </p:nvSpPr>
        <p:spPr/>
        <p:txBody>
          <a:bodyPr/>
          <a:lstStyle/>
          <a:p>
            <a:fld id="{DA0C299E-20BB-4476-8DED-3B2960C2F957}" type="slidenum">
              <a:rPr lang="en-GB" smtClean="0"/>
              <a:t>30</a:t>
            </a:fld>
            <a:endParaRPr lang="en-GB" dirty="0"/>
          </a:p>
        </p:txBody>
      </p:sp>
      <p:graphicFrame>
        <p:nvGraphicFramePr>
          <p:cNvPr id="4" name="Espace réservé du contenu 3"/>
          <p:cNvGraphicFramePr>
            <a:graphicFrameLocks noGrp="1"/>
          </p:cNvGraphicFramePr>
          <p:nvPr>
            <p:ph idx="1"/>
            <p:extLst/>
          </p:nvPr>
        </p:nvGraphicFramePr>
        <p:xfrm>
          <a:off x="24765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207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3277988"/>
            <a:ext cx="10648709" cy="1424066"/>
          </a:xfrm>
        </p:spPr>
        <p:txBody>
          <a:bodyPr>
            <a:normAutofit/>
          </a:bodyPr>
          <a:lstStyle/>
          <a:p>
            <a:r>
              <a:rPr lang="fr-FR" dirty="0" err="1" smtClean="0"/>
              <a:t>Implementations</a:t>
            </a:r>
            <a:r>
              <a:rPr lang="fr-FR" dirty="0" smtClean="0"/>
              <a:t> and Tools</a:t>
            </a:r>
            <a:endParaRPr lang="fr-FR" dirty="0"/>
          </a:p>
        </p:txBody>
      </p:sp>
      <p:sp>
        <p:nvSpPr>
          <p:cNvPr id="5" name="Rectangle 4"/>
          <p:cNvSpPr/>
          <p:nvPr/>
        </p:nvSpPr>
        <p:spPr>
          <a:xfrm>
            <a:off x="-241299" y="4568944"/>
            <a:ext cx="7404100" cy="369332"/>
          </a:xfrm>
          <a:prstGeom prst="rect">
            <a:avLst/>
          </a:prstGeom>
        </p:spPr>
        <p:txBody>
          <a:bodyPr wrap="square">
            <a:spAutoFit/>
          </a:bodyPr>
          <a:lstStyle/>
          <a:p>
            <a:pPr lvl="0" algn="ctr">
              <a:spcBef>
                <a:spcPts val="800"/>
              </a:spcBef>
            </a:pPr>
            <a:r>
              <a:rPr lang="en-US" dirty="0" smtClean="0"/>
              <a:t>What our community members built</a:t>
            </a:r>
            <a:endParaRPr lang="en-US" dirty="0"/>
          </a:p>
        </p:txBody>
      </p:sp>
    </p:spTree>
    <p:extLst>
      <p:ext uri="{BB962C8B-B14F-4D97-AF65-F5344CB8AC3E}">
        <p14:creationId xmlns:p14="http://schemas.microsoft.com/office/powerpoint/2010/main" val="36838015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32</a:t>
            </a:fld>
            <a:endParaRPr lang="fr-FR"/>
          </a:p>
        </p:txBody>
      </p:sp>
      <p:sp>
        <p:nvSpPr>
          <p:cNvPr id="4" name="Title 3"/>
          <p:cNvSpPr>
            <a:spLocks noGrp="1"/>
          </p:cNvSpPr>
          <p:nvPr>
            <p:ph type="title"/>
          </p:nvPr>
        </p:nvSpPr>
        <p:spPr/>
        <p:txBody>
          <a:bodyPr>
            <a:normAutofit/>
          </a:bodyPr>
          <a:lstStyle/>
          <a:p>
            <a:r>
              <a:rPr lang="nl-BE" dirty="0"/>
              <a:t>BOT + SOSA + </a:t>
            </a:r>
            <a:r>
              <a:rPr lang="nl-BE" dirty="0" err="1"/>
              <a:t>geometry</a:t>
            </a:r>
            <a:endParaRPr lang="nl-BE" dirty="0"/>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73550" y="4393414"/>
            <a:ext cx="2989942" cy="2108595"/>
          </a:xfrm>
          <a:prstGeom prst="rect">
            <a:avLst/>
          </a:prstGeom>
        </p:spPr>
      </p:pic>
      <p:sp>
        <p:nvSpPr>
          <p:cNvPr id="6" name="Rectangle 5"/>
          <p:cNvSpPr/>
          <p:nvPr/>
        </p:nvSpPr>
        <p:spPr>
          <a:xfrm>
            <a:off x="414348" y="6132677"/>
            <a:ext cx="3869521" cy="369332"/>
          </a:xfrm>
          <a:prstGeom prst="rect">
            <a:avLst/>
          </a:prstGeom>
        </p:spPr>
        <p:txBody>
          <a:bodyPr wrap="none">
            <a:spAutoFit/>
          </a:bodyPr>
          <a:lstStyle/>
          <a:p>
            <a:r>
              <a:rPr lang="nl-BE" dirty="0">
                <a:solidFill>
                  <a:srgbClr val="65625F"/>
                </a:solidFill>
                <a:latin typeface="Verdana" panose="020B0604030504040204" pitchFamily="34" charset="0"/>
                <a:hlinkClick r:id="rId3"/>
              </a:rPr>
              <a:t>https://youtu.be/P_38gIvrbmg</a:t>
            </a:r>
            <a:r>
              <a:rPr lang="nl-BE" dirty="0">
                <a:solidFill>
                  <a:srgbClr val="65625F"/>
                </a:solidFill>
                <a:latin typeface="Verdana" panose="020B0604030504040204" pitchFamily="34" charset="0"/>
              </a:rPr>
              <a:t> </a:t>
            </a:r>
            <a:endParaRPr lang="nl-BE" dirty="0"/>
          </a:p>
        </p:txBody>
      </p:sp>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1778" y="1814286"/>
            <a:ext cx="5935193" cy="3075768"/>
          </a:xfrm>
          <a:prstGeom prst="rect">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12114" y="1814286"/>
            <a:ext cx="5849257" cy="3071095"/>
          </a:xfrm>
          <a:prstGeom prst="rect">
            <a:avLst/>
          </a:prstGeom>
        </p:spPr>
      </p:pic>
    </p:spTree>
    <p:extLst>
      <p:ext uri="{BB962C8B-B14F-4D97-AF65-F5344CB8AC3E}">
        <p14:creationId xmlns:p14="http://schemas.microsoft.com/office/powerpoint/2010/main" val="35174908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33</a:t>
            </a:fld>
            <a:endParaRPr lang="fr-FR"/>
          </a:p>
        </p:txBody>
      </p:sp>
      <p:sp>
        <p:nvSpPr>
          <p:cNvPr id="4" name="Title 3"/>
          <p:cNvSpPr>
            <a:spLocks noGrp="1"/>
          </p:cNvSpPr>
          <p:nvPr>
            <p:ph type="title"/>
          </p:nvPr>
        </p:nvSpPr>
        <p:spPr/>
        <p:txBody>
          <a:bodyPr/>
          <a:lstStyle/>
          <a:p>
            <a:r>
              <a:rPr lang="nl-BE" dirty="0" err="1"/>
              <a:t>IFCtoLBD</a:t>
            </a:r>
            <a:r>
              <a:rPr lang="nl-BE" dirty="0"/>
              <a:t> converter</a:t>
            </a:r>
          </a:p>
        </p:txBody>
      </p:sp>
      <p:sp>
        <p:nvSpPr>
          <p:cNvPr id="9" name="Rectangle 8"/>
          <p:cNvSpPr/>
          <p:nvPr/>
        </p:nvSpPr>
        <p:spPr>
          <a:xfrm>
            <a:off x="265824" y="6397765"/>
            <a:ext cx="6096000" cy="369332"/>
          </a:xfrm>
          <a:prstGeom prst="rect">
            <a:avLst/>
          </a:prstGeom>
        </p:spPr>
        <p:txBody>
          <a:bodyPr>
            <a:spAutoFit/>
          </a:bodyPr>
          <a:lstStyle/>
          <a:p>
            <a:r>
              <a:rPr lang="en-US" dirty="0">
                <a:hlinkClick r:id="rId2"/>
              </a:rPr>
              <a:t>https://github.com/jyrkioraskari/IFCtoLBD</a:t>
            </a:r>
            <a:r>
              <a:rPr lang="en-US" dirty="0"/>
              <a:t> </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24" y="1456828"/>
            <a:ext cx="5345266" cy="2266409"/>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27613" y="2048646"/>
            <a:ext cx="5035879" cy="3349182"/>
          </a:xfrm>
          <a:prstGeom prst="rect">
            <a:avLst/>
          </a:prstGeom>
        </p:spPr>
      </p:pic>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7892" y="3847353"/>
            <a:ext cx="5363198" cy="2331327"/>
          </a:xfrm>
          <a:prstGeom prst="rect">
            <a:avLst/>
          </a:prstGeom>
        </p:spPr>
      </p:pic>
    </p:spTree>
    <p:extLst>
      <p:ext uri="{BB962C8B-B14F-4D97-AF65-F5344CB8AC3E}">
        <p14:creationId xmlns:p14="http://schemas.microsoft.com/office/powerpoint/2010/main" val="32270037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EB2382-720F-5A49-B5F0-CFC5F13EEFA3}" type="slidenum">
              <a:rPr lang="fr-FR" smtClean="0"/>
              <a:t>34</a:t>
            </a:fld>
            <a:endParaRPr lang="fr-FR"/>
          </a:p>
        </p:txBody>
      </p:sp>
      <p:sp>
        <p:nvSpPr>
          <p:cNvPr id="4" name="Title 3"/>
          <p:cNvSpPr>
            <a:spLocks noGrp="1"/>
          </p:cNvSpPr>
          <p:nvPr>
            <p:ph type="title"/>
          </p:nvPr>
        </p:nvSpPr>
        <p:spPr/>
        <p:txBody>
          <a:bodyPr>
            <a:normAutofit fontScale="90000"/>
          </a:bodyPr>
          <a:lstStyle/>
          <a:p>
            <a:r>
              <a:rPr lang="da" dirty="0"/>
              <a:t>IMPLEMENTATION @GiGANTIUM DENMARK - Combination with sensor data</a:t>
            </a:r>
            <a:endParaRPr lang="nl-BE"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9854" y="1822260"/>
            <a:ext cx="4145280" cy="3764928"/>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5780" y="1806315"/>
            <a:ext cx="1645920" cy="1871363"/>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2346" y="3693623"/>
            <a:ext cx="1639052" cy="1871363"/>
          </a:xfrm>
          <a:prstGeom prst="rect">
            <a:avLst/>
          </a:prstGeom>
        </p:spPr>
      </p:pic>
      <p:pic>
        <p:nvPicPr>
          <p:cNvPr id="10" name="Picture 9"/>
          <p:cNvPicPr>
            <a:picLocks noChangeAspect="1"/>
          </p:cNvPicPr>
          <p:nvPr/>
        </p:nvPicPr>
        <p:blipFill>
          <a:blip r:embed="rId5" cstate="screen">
            <a:alphaModFix amt="60000"/>
            <a:extLst>
              <a:ext uri="{28A0092B-C50C-407E-A947-70E740481C1C}">
                <a14:useLocalDpi xmlns:a14="http://schemas.microsoft.com/office/drawing/2010/main"/>
              </a:ext>
            </a:extLst>
          </a:blip>
          <a:stretch>
            <a:fillRect/>
          </a:stretch>
        </p:blipFill>
        <p:spPr>
          <a:xfrm>
            <a:off x="5855723" y="3172318"/>
            <a:ext cx="1193542" cy="1304569"/>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36371" y="3097476"/>
            <a:ext cx="1862715" cy="1241810"/>
          </a:xfrm>
          <a:prstGeom prst="rect">
            <a:avLst/>
          </a:prstGeom>
        </p:spPr>
      </p:pic>
      <p:pic>
        <p:nvPicPr>
          <p:cNvPr id="13"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36372" y="1829713"/>
            <a:ext cx="1862714" cy="1241809"/>
          </a:xfrm>
          <a:prstGeom prst="rect">
            <a:avLst/>
          </a:prstGeom>
        </p:spPr>
      </p:pic>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36371" y="4365240"/>
            <a:ext cx="1851142" cy="1200741"/>
          </a:xfrm>
          <a:prstGeom prst="rect">
            <a:avLst/>
          </a:prstGeom>
        </p:spPr>
      </p:pic>
      <p:sp>
        <p:nvSpPr>
          <p:cNvPr id="17" name="Espace réservé du contenu 2"/>
          <p:cNvSpPr>
            <a:spLocks noGrp="1"/>
          </p:cNvSpPr>
          <p:nvPr>
            <p:ph idx="1"/>
          </p:nvPr>
        </p:nvSpPr>
        <p:spPr>
          <a:xfrm>
            <a:off x="247892" y="1786588"/>
            <a:ext cx="4076284" cy="2101544"/>
          </a:xfrm>
        </p:spPr>
        <p:txBody>
          <a:bodyPr>
            <a:normAutofit/>
          </a:bodyPr>
          <a:lstStyle/>
          <a:p>
            <a:r>
              <a:rPr lang="en-US" sz="2000" dirty="0"/>
              <a:t>Repo of 531 LBD building graphs</a:t>
            </a:r>
          </a:p>
          <a:p>
            <a:pPr lvl="1"/>
            <a:r>
              <a:rPr lang="en-US" sz="1800" dirty="0"/>
              <a:t>36 million triples in total</a:t>
            </a:r>
          </a:p>
          <a:p>
            <a:pPr lvl="1"/>
            <a:r>
              <a:rPr lang="en-US" sz="1800" dirty="0"/>
              <a:t>372 </a:t>
            </a:r>
            <a:r>
              <a:rPr lang="en-US" sz="1800" dirty="0" err="1"/>
              <a:t>bot:Building</a:t>
            </a:r>
            <a:r>
              <a:rPr lang="en-US" sz="1800" dirty="0"/>
              <a:t> instances</a:t>
            </a:r>
          </a:p>
          <a:p>
            <a:pPr lvl="1"/>
            <a:r>
              <a:rPr lang="en-US" sz="1800" dirty="0"/>
              <a:t>3,523 </a:t>
            </a:r>
            <a:r>
              <a:rPr lang="en-US" sz="1800" dirty="0" err="1"/>
              <a:t>bot:Zone</a:t>
            </a:r>
            <a:r>
              <a:rPr lang="en-US" sz="1800" dirty="0"/>
              <a:t> instances</a:t>
            </a:r>
          </a:p>
          <a:p>
            <a:pPr lvl="1"/>
            <a:r>
              <a:rPr lang="en-US" sz="1800" dirty="0"/>
              <a:t>2,117 </a:t>
            </a:r>
            <a:r>
              <a:rPr lang="en-US" sz="1800" dirty="0" err="1"/>
              <a:t>bot:Space</a:t>
            </a:r>
            <a:r>
              <a:rPr lang="en-US" sz="1800" dirty="0"/>
              <a:t> instances</a:t>
            </a:r>
          </a:p>
          <a:p>
            <a:pPr lvl="1"/>
            <a:r>
              <a:rPr lang="en-US" sz="1800" dirty="0"/>
              <a:t>615,452 </a:t>
            </a:r>
            <a:r>
              <a:rPr lang="en-US" sz="1800" dirty="0" err="1"/>
              <a:t>bot:Element</a:t>
            </a:r>
            <a:r>
              <a:rPr lang="en-US" sz="1800" dirty="0"/>
              <a:t> instances</a:t>
            </a:r>
          </a:p>
        </p:txBody>
      </p:sp>
      <p:sp>
        <p:nvSpPr>
          <p:cNvPr id="20" name="Rectangle 19"/>
          <p:cNvSpPr/>
          <p:nvPr/>
        </p:nvSpPr>
        <p:spPr>
          <a:xfrm>
            <a:off x="300816" y="5872683"/>
            <a:ext cx="6096000" cy="646331"/>
          </a:xfrm>
          <a:prstGeom prst="rect">
            <a:avLst/>
          </a:prstGeom>
        </p:spPr>
        <p:txBody>
          <a:bodyPr>
            <a:spAutoFit/>
          </a:bodyPr>
          <a:lstStyle/>
          <a:p>
            <a:r>
              <a:rPr lang="en-US" dirty="0"/>
              <a:t>converted from </a:t>
            </a:r>
            <a:r>
              <a:rPr lang="en-US" dirty="0">
                <a:hlinkClick r:id="rId9"/>
              </a:rPr>
              <a:t>http://smartlab1.elis.ugent.be:8889/IFC-repo/</a:t>
            </a:r>
            <a:r>
              <a:rPr lang="en-US" dirty="0"/>
              <a:t>  </a:t>
            </a:r>
          </a:p>
          <a:p>
            <a:r>
              <a:rPr lang="en-US" dirty="0"/>
              <a:t>to LBD using </a:t>
            </a:r>
            <a:r>
              <a:rPr lang="en-US" dirty="0">
                <a:hlinkClick r:id="rId10"/>
              </a:rPr>
              <a:t>https://github.com/jyrkioraskari/IFCtoLBD</a:t>
            </a:r>
            <a:r>
              <a:rPr lang="en-US" dirty="0"/>
              <a:t> </a:t>
            </a:r>
          </a:p>
        </p:txBody>
      </p:sp>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1825" y="4404300"/>
            <a:ext cx="2113145" cy="1141445"/>
          </a:xfrm>
          <a:prstGeom prst="rect">
            <a:avLst/>
          </a:prstGeom>
        </p:spPr>
      </p:pic>
    </p:spTree>
    <p:extLst>
      <p:ext uri="{BB962C8B-B14F-4D97-AF65-F5344CB8AC3E}">
        <p14:creationId xmlns:p14="http://schemas.microsoft.com/office/powerpoint/2010/main" val="2620458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nl-BE"/>
          </a:p>
        </p:txBody>
      </p:sp>
      <p:sp>
        <p:nvSpPr>
          <p:cNvPr id="3" name="Slide Number Placeholder 2"/>
          <p:cNvSpPr>
            <a:spLocks noGrp="1"/>
          </p:cNvSpPr>
          <p:nvPr>
            <p:ph type="sldNum" sz="quarter" idx="12"/>
          </p:nvPr>
        </p:nvSpPr>
        <p:spPr/>
        <p:txBody>
          <a:bodyPr/>
          <a:lstStyle/>
          <a:p>
            <a:fld id="{6DEB2382-720F-5A49-B5F0-CFC5F13EEFA3}" type="slidenum">
              <a:rPr lang="fr-FR" smtClean="0"/>
              <a:t>35</a:t>
            </a:fld>
            <a:endParaRPr lang="fr-FR"/>
          </a:p>
        </p:txBody>
      </p:sp>
      <p:sp>
        <p:nvSpPr>
          <p:cNvPr id="4" name="Title 3"/>
          <p:cNvSpPr>
            <a:spLocks noGrp="1"/>
          </p:cNvSpPr>
          <p:nvPr>
            <p:ph type="title"/>
          </p:nvPr>
        </p:nvSpPr>
        <p:spPr/>
        <p:txBody>
          <a:bodyPr>
            <a:normAutofit fontScale="90000"/>
          </a:bodyPr>
          <a:lstStyle/>
          <a:p>
            <a:r>
              <a:rPr lang="da" dirty="0"/>
              <a:t>IMPLEMENTATION @GiGANTIUM DENMARK - Combination with sensor data</a:t>
            </a:r>
            <a:endParaRPr lang="nl-BE"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7892" y="2356531"/>
            <a:ext cx="4382165" cy="3202440"/>
          </a:xfrm>
          <a:prstGeom prst="rect">
            <a:avLst/>
          </a:prstGeom>
        </p:spPr>
      </p:pic>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81460" y="1825625"/>
            <a:ext cx="5735640" cy="4557485"/>
          </a:xfrm>
          <a:prstGeom prst="rect">
            <a:avLst/>
          </a:prstGeom>
        </p:spPr>
      </p:pic>
    </p:spTree>
    <p:extLst>
      <p:ext uri="{BB962C8B-B14F-4D97-AF65-F5344CB8AC3E}">
        <p14:creationId xmlns:p14="http://schemas.microsoft.com/office/powerpoint/2010/main" val="57462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nl-BE" dirty="0"/>
          </a:p>
        </p:txBody>
      </p:sp>
      <p:sp>
        <p:nvSpPr>
          <p:cNvPr id="3" name="Slide Number Placeholder 2"/>
          <p:cNvSpPr>
            <a:spLocks noGrp="1"/>
          </p:cNvSpPr>
          <p:nvPr>
            <p:ph type="sldNum" sz="quarter" idx="12"/>
          </p:nvPr>
        </p:nvSpPr>
        <p:spPr/>
        <p:txBody>
          <a:bodyPr/>
          <a:lstStyle/>
          <a:p>
            <a:fld id="{6DEB2382-720F-5A49-B5F0-CFC5F13EEFA3}" type="slidenum">
              <a:rPr lang="fr-FR" smtClean="0"/>
              <a:t>36</a:t>
            </a:fld>
            <a:endParaRPr lang="fr-FR"/>
          </a:p>
        </p:txBody>
      </p:sp>
      <p:sp>
        <p:nvSpPr>
          <p:cNvPr id="4" name="Title 3"/>
          <p:cNvSpPr>
            <a:spLocks noGrp="1"/>
          </p:cNvSpPr>
          <p:nvPr>
            <p:ph type="title"/>
          </p:nvPr>
        </p:nvSpPr>
        <p:spPr/>
        <p:txBody>
          <a:bodyPr/>
          <a:lstStyle/>
          <a:p>
            <a:r>
              <a:rPr lang="nl-BE" dirty="0"/>
              <a:t>Scan </a:t>
            </a:r>
            <a:r>
              <a:rPr lang="nl-BE" dirty="0" err="1"/>
              <a:t>to</a:t>
            </a:r>
            <a:r>
              <a:rPr lang="nl-BE" dirty="0"/>
              <a:t> LBD </a:t>
            </a:r>
            <a:r>
              <a:rPr lang="nl-BE" dirty="0" err="1"/>
              <a:t>Graph</a:t>
            </a:r>
            <a:endParaRPr lang="nl-BE" dirty="0"/>
          </a:p>
        </p:txBody>
      </p:sp>
      <p:pic>
        <p:nvPicPr>
          <p:cNvPr id="5" name="Afbeelding 3">
            <a:extLst>
              <a:ext uri="{FF2B5EF4-FFF2-40B4-BE49-F238E27FC236}">
                <a16:creationId xmlns:a16="http://schemas.microsoft.com/office/drawing/2014/main" id="{3754577D-69D1-46D2-84D0-60B7C1FE48D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60071"/>
            <a:ext cx="3486150" cy="5497929"/>
          </a:xfrm>
          <a:prstGeom prst="rect">
            <a:avLst/>
          </a:prstGeom>
        </p:spPr>
      </p:pic>
      <p:pic>
        <p:nvPicPr>
          <p:cNvPr id="7" name="Afbeelding 3">
            <a:extLst>
              <a:ext uri="{FF2B5EF4-FFF2-40B4-BE49-F238E27FC236}">
                <a16:creationId xmlns:a16="http://schemas.microsoft.com/office/drawing/2014/main" id="{3754577D-69D1-46D2-84D0-60B7C1FE48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4129" y="1389331"/>
            <a:ext cx="3000133" cy="2426883"/>
          </a:xfrm>
          <a:prstGeom prst="rect">
            <a:avLst/>
          </a:prstGeom>
        </p:spPr>
      </p:pic>
      <p:pic>
        <p:nvPicPr>
          <p:cNvPr id="8" name="Afbeelding 3" descr="Afbeelding met binnen, gebouw, muur&#10;&#10;Beschrijving is gegenereerd met hoge betrouwbaarheid">
            <a:extLst>
              <a:ext uri="{FF2B5EF4-FFF2-40B4-BE49-F238E27FC236}">
                <a16:creationId xmlns:a16="http://schemas.microsoft.com/office/drawing/2014/main" id="{6FF1E918-0D9F-48A9-A6F6-290F3B88F0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81604" y="3851007"/>
            <a:ext cx="6595895" cy="2939356"/>
          </a:xfrm>
          <a:prstGeom prst="rect">
            <a:avLst/>
          </a:prstGeom>
        </p:spPr>
      </p:pic>
      <p:pic>
        <p:nvPicPr>
          <p:cNvPr id="9" name="Afbeelding 1">
            <a:extLst>
              <a:ext uri="{FF2B5EF4-FFF2-40B4-BE49-F238E27FC236}">
                <a16:creationId xmlns:a16="http://schemas.microsoft.com/office/drawing/2014/main" id="{12BB72F6-9ED7-482F-923B-62FCD7603F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05380" y="1389331"/>
            <a:ext cx="3991004" cy="2426883"/>
          </a:xfrm>
          <a:prstGeom prst="rect">
            <a:avLst/>
          </a:prstGeom>
        </p:spPr>
      </p:pic>
    </p:spTree>
    <p:extLst>
      <p:ext uri="{BB962C8B-B14F-4D97-AF65-F5344CB8AC3E}">
        <p14:creationId xmlns:p14="http://schemas.microsoft.com/office/powerpoint/2010/main" val="22231286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Char char="-"/>
            </a:pPr>
            <a:r>
              <a:rPr lang="en-US" sz="2400" dirty="0"/>
              <a:t>Open Duplex house in Revit</a:t>
            </a:r>
          </a:p>
          <a:p>
            <a:pPr>
              <a:spcBef>
                <a:spcPts val="0"/>
              </a:spcBef>
              <a:buChar char="-"/>
            </a:pPr>
            <a:r>
              <a:rPr lang="en-US" sz="2400" dirty="0"/>
              <a:t>Use exporter to export it to our server</a:t>
            </a:r>
          </a:p>
          <a:p>
            <a:pPr>
              <a:spcBef>
                <a:spcPts val="0"/>
              </a:spcBef>
              <a:buChar char="-"/>
            </a:pPr>
            <a:r>
              <a:rPr lang="en-US" sz="2400" dirty="0"/>
              <a:t>Use web-viewer to show geometry + properties</a:t>
            </a:r>
          </a:p>
          <a:p>
            <a:pPr>
              <a:spcBef>
                <a:spcPts val="0"/>
              </a:spcBef>
              <a:buChar char="-"/>
            </a:pPr>
            <a:r>
              <a:rPr lang="en-US" sz="2400" dirty="0"/>
              <a:t>Change a property in Revit to demonstrate that only the difference is stored</a:t>
            </a:r>
          </a:p>
          <a:p>
            <a:endParaRPr lang="nl-BE" sz="2400" dirty="0"/>
          </a:p>
        </p:txBody>
      </p:sp>
      <p:sp>
        <p:nvSpPr>
          <p:cNvPr id="3" name="Slide Number Placeholder 2"/>
          <p:cNvSpPr>
            <a:spLocks noGrp="1"/>
          </p:cNvSpPr>
          <p:nvPr>
            <p:ph type="sldNum" sz="quarter" idx="12"/>
          </p:nvPr>
        </p:nvSpPr>
        <p:spPr/>
        <p:txBody>
          <a:bodyPr/>
          <a:lstStyle/>
          <a:p>
            <a:fld id="{6DEB2382-720F-5A49-B5F0-CFC5F13EEFA3}" type="slidenum">
              <a:rPr lang="fr-FR" smtClean="0"/>
              <a:t>37</a:t>
            </a:fld>
            <a:endParaRPr lang="fr-FR"/>
          </a:p>
        </p:txBody>
      </p:sp>
      <p:sp>
        <p:nvSpPr>
          <p:cNvPr id="4" name="Title 3"/>
          <p:cNvSpPr>
            <a:spLocks noGrp="1"/>
          </p:cNvSpPr>
          <p:nvPr>
            <p:ph type="title"/>
          </p:nvPr>
        </p:nvSpPr>
        <p:spPr/>
        <p:txBody>
          <a:bodyPr/>
          <a:lstStyle/>
          <a:p>
            <a:r>
              <a:rPr lang="da" dirty="0"/>
              <a:t>IMPLEMENTATION AT NIRAS using OPM</a:t>
            </a:r>
            <a:endParaRPr lang="nl-BE" dirty="0"/>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114" y="3321755"/>
            <a:ext cx="5399315" cy="2855208"/>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46838" y="3321755"/>
            <a:ext cx="3493244" cy="2855208"/>
          </a:xfrm>
          <a:prstGeom prst="rect">
            <a:avLst/>
          </a:prstGeom>
        </p:spPr>
      </p:pic>
      <p:sp>
        <p:nvSpPr>
          <p:cNvPr id="9" name="Rectangle 8"/>
          <p:cNvSpPr/>
          <p:nvPr/>
        </p:nvSpPr>
        <p:spPr>
          <a:xfrm>
            <a:off x="5367629" y="6322561"/>
            <a:ext cx="5051126" cy="369332"/>
          </a:xfrm>
          <a:prstGeom prst="rect">
            <a:avLst/>
          </a:prstGeom>
        </p:spPr>
        <p:txBody>
          <a:bodyPr wrap="none">
            <a:spAutoFit/>
          </a:bodyPr>
          <a:lstStyle/>
          <a:p>
            <a:r>
              <a:rPr lang="nl-BE" dirty="0">
                <a:hlinkClick r:id="rId4"/>
              </a:rPr>
              <a:t>https://www.youtube.com/watch?v=lWoWjM-xCvY</a:t>
            </a:r>
            <a:r>
              <a:rPr lang="nl-BE" dirty="0"/>
              <a:t> </a:t>
            </a:r>
          </a:p>
        </p:txBody>
      </p:sp>
    </p:spTree>
    <p:extLst>
      <p:ext uri="{BB962C8B-B14F-4D97-AF65-F5344CB8AC3E}">
        <p14:creationId xmlns:p14="http://schemas.microsoft.com/office/powerpoint/2010/main" val="42536504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7892" y="5041899"/>
            <a:ext cx="10515600" cy="1135063"/>
          </a:xfrm>
        </p:spPr>
        <p:txBody>
          <a:bodyPr>
            <a:normAutofit fontScale="70000" lnSpcReduction="20000"/>
          </a:bodyPr>
          <a:lstStyle/>
          <a:p>
            <a:r>
              <a:rPr lang="nl-BE" u="sng" dirty="0">
                <a:solidFill>
                  <a:schemeClr val="hlink"/>
                </a:solidFill>
                <a:hlinkClick r:id="rId2"/>
              </a:rPr>
              <a:t>http://geovis.adaptcentre.ie/</a:t>
            </a:r>
            <a:endParaRPr lang="nl-BE" u="sng" dirty="0">
              <a:solidFill>
                <a:schemeClr val="hlink"/>
              </a:solidFill>
            </a:endParaRPr>
          </a:p>
          <a:p>
            <a:pPr lvl="1"/>
            <a:r>
              <a:rPr lang="nl-BE" dirty="0"/>
              <a:t>Username:  odef_adapt</a:t>
            </a:r>
          </a:p>
          <a:p>
            <a:pPr lvl="1"/>
            <a:r>
              <a:rPr lang="nl-BE" dirty="0"/>
              <a:t>Password:  geo123</a:t>
            </a:r>
          </a:p>
          <a:p>
            <a:r>
              <a:rPr lang="nl-BE" u="sng" dirty="0">
                <a:solidFill>
                  <a:schemeClr val="hlink"/>
                </a:solidFill>
                <a:hlinkClick r:id="rId3"/>
              </a:rPr>
              <a:t>https://www.scss.tcd.ie/~mcglink/video/tutorial/geovis/geovis.html</a:t>
            </a:r>
            <a:r>
              <a:rPr lang="nl-BE" dirty="0"/>
              <a:t> </a:t>
            </a:r>
          </a:p>
          <a:p>
            <a:pPr marL="0" indent="0">
              <a:buNone/>
            </a:pPr>
            <a:endParaRPr lang="nl-BE" dirty="0"/>
          </a:p>
        </p:txBody>
      </p:sp>
      <p:sp>
        <p:nvSpPr>
          <p:cNvPr id="3" name="Slide Number Placeholder 2"/>
          <p:cNvSpPr>
            <a:spLocks noGrp="1"/>
          </p:cNvSpPr>
          <p:nvPr>
            <p:ph type="sldNum" sz="quarter" idx="12"/>
          </p:nvPr>
        </p:nvSpPr>
        <p:spPr/>
        <p:txBody>
          <a:bodyPr/>
          <a:lstStyle/>
          <a:p>
            <a:fld id="{6DEB2382-720F-5A49-B5F0-CFC5F13EEFA3}" type="slidenum">
              <a:rPr lang="fr-FR" smtClean="0"/>
              <a:t>38</a:t>
            </a:fld>
            <a:endParaRPr lang="fr-FR"/>
          </a:p>
        </p:txBody>
      </p:sp>
      <p:sp>
        <p:nvSpPr>
          <p:cNvPr id="4" name="Title 3"/>
          <p:cNvSpPr>
            <a:spLocks noGrp="1"/>
          </p:cNvSpPr>
          <p:nvPr>
            <p:ph type="title"/>
          </p:nvPr>
        </p:nvSpPr>
        <p:spPr/>
        <p:txBody>
          <a:bodyPr>
            <a:normAutofit fontScale="90000"/>
          </a:bodyPr>
          <a:lstStyle/>
          <a:p>
            <a:r>
              <a:rPr lang="da" dirty="0"/>
              <a:t>Live Demos: BOT with Added Geospatial </a:t>
            </a:r>
            <a:endParaRPr lang="nl-BE" dirty="0"/>
          </a:p>
        </p:txBody>
      </p:sp>
      <p:pic>
        <p:nvPicPr>
          <p:cNvPr id="5" name="Picture 4"/>
          <p:cNvPicPr>
            <a:picLocks noChangeAspect="1"/>
          </p:cNvPicPr>
          <p:nvPr/>
        </p:nvPicPr>
        <p:blipFill>
          <a:blip r:embed="rId4"/>
          <a:stretch>
            <a:fillRect/>
          </a:stretch>
        </p:blipFill>
        <p:spPr>
          <a:xfrm>
            <a:off x="4903024" y="1410492"/>
            <a:ext cx="5819775" cy="3867150"/>
          </a:xfrm>
          <a:prstGeom prst="rect">
            <a:avLst/>
          </a:prstGeom>
          <a:ln w="15875">
            <a:solidFill>
              <a:schemeClr val="tx1"/>
            </a:solidFill>
          </a:ln>
        </p:spPr>
      </p:pic>
      <p:sp>
        <p:nvSpPr>
          <p:cNvPr id="6" name="Content Placeholder 1"/>
          <p:cNvSpPr txBox="1">
            <a:spLocks/>
          </p:cNvSpPr>
          <p:nvPr/>
        </p:nvSpPr>
        <p:spPr>
          <a:xfrm>
            <a:off x="247892" y="1611892"/>
            <a:ext cx="4614439" cy="309073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a:t>Using BOT to interlink Ordnace Survey Ireland building data (&gt;3.5 million buildings) </a:t>
            </a:r>
          </a:p>
          <a:p>
            <a:r>
              <a:rPr lang="nl-BE" dirty="0"/>
              <a:t>Provide a registry of authoratative URI’s for Irish building stock.  </a:t>
            </a:r>
          </a:p>
        </p:txBody>
      </p:sp>
    </p:spTree>
    <p:extLst>
      <p:ext uri="{BB962C8B-B14F-4D97-AF65-F5344CB8AC3E}">
        <p14:creationId xmlns:p14="http://schemas.microsoft.com/office/powerpoint/2010/main" val="41181699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1F2B-6CCA-E543-A6DC-2EEF4AA0611F}"/>
              </a:ext>
            </a:extLst>
          </p:cNvPr>
          <p:cNvSpPr>
            <a:spLocks noGrp="1"/>
          </p:cNvSpPr>
          <p:nvPr>
            <p:ph type="ctrTitle"/>
          </p:nvPr>
        </p:nvSpPr>
        <p:spPr>
          <a:xfrm>
            <a:off x="138896" y="3176388"/>
            <a:ext cx="10648709" cy="1424066"/>
          </a:xfrm>
        </p:spPr>
        <p:txBody>
          <a:bodyPr>
            <a:normAutofit/>
          </a:bodyPr>
          <a:lstStyle/>
          <a:p>
            <a:r>
              <a:rPr lang="fr-FR" dirty="0"/>
              <a:t>WHERE WE ARE HEADING AT?</a:t>
            </a:r>
          </a:p>
        </p:txBody>
      </p:sp>
      <p:sp>
        <p:nvSpPr>
          <p:cNvPr id="5" name="Rectangle 4"/>
          <p:cNvSpPr/>
          <p:nvPr/>
        </p:nvSpPr>
        <p:spPr>
          <a:xfrm>
            <a:off x="1727201" y="4467344"/>
            <a:ext cx="7404100" cy="748923"/>
          </a:xfrm>
          <a:prstGeom prst="rect">
            <a:avLst/>
          </a:prstGeom>
        </p:spPr>
        <p:txBody>
          <a:bodyPr wrap="square">
            <a:spAutoFit/>
          </a:bodyPr>
          <a:lstStyle/>
          <a:p>
            <a:pPr lvl="0">
              <a:spcBef>
                <a:spcPts val="800"/>
              </a:spcBef>
            </a:pPr>
            <a:r>
              <a:rPr lang="en-US" dirty="0"/>
              <a:t>Working Group </a:t>
            </a:r>
            <a:r>
              <a:rPr lang="en-US" dirty="0" smtClean="0"/>
              <a:t>?</a:t>
            </a:r>
          </a:p>
          <a:p>
            <a:pPr lvl="0">
              <a:spcBef>
                <a:spcPts val="800"/>
              </a:spcBef>
            </a:pPr>
            <a:r>
              <a:rPr lang="en-US" dirty="0" smtClean="0"/>
              <a:t>Pushing items to existing groups ? </a:t>
            </a:r>
            <a:endParaRPr lang="en-US" dirty="0"/>
          </a:p>
        </p:txBody>
      </p:sp>
    </p:spTree>
    <p:extLst>
      <p:ext uri="{BB962C8B-B14F-4D97-AF65-F5344CB8AC3E}">
        <p14:creationId xmlns:p14="http://schemas.microsoft.com/office/powerpoint/2010/main" val="2383394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DA0C299E-20BB-4476-8DED-3B2960C2F957}" type="slidenum">
              <a:rPr lang="fr-FR" smtClean="0"/>
              <a:t>4</a:t>
            </a:fld>
            <a:endParaRPr lang="fr-FR"/>
          </a:p>
        </p:txBody>
      </p:sp>
      <p:sp>
        <p:nvSpPr>
          <p:cNvPr id="7" name="Google Shape;86;p17"/>
          <p:cNvSpPr txBox="1">
            <a:spLocks noGrp="1"/>
          </p:cNvSpPr>
          <p:nvPr>
            <p:ph type="title"/>
          </p:nvPr>
        </p:nvSpPr>
        <p:spPr>
          <a:xfrm>
            <a:off x="0" y="593367"/>
            <a:ext cx="10928435" cy="763600"/>
          </a:xfrm>
          <a:prstGeom prst="rect">
            <a:avLst/>
          </a:prstGeom>
        </p:spPr>
        <p:txBody>
          <a:bodyPr spcFirstLastPara="1" vert="horz" wrap="square" lIns="91433" tIns="45700" rIns="91433" bIns="45700" rtlCol="0" anchor="ctr" anchorCtr="0">
            <a:noAutofit/>
          </a:bodyPr>
          <a:lstStyle/>
          <a:p>
            <a:r>
              <a:rPr lang="da" dirty="0"/>
              <a:t>Building Life Cycle</a:t>
            </a:r>
            <a:endParaRPr dirty="0"/>
          </a:p>
        </p:txBody>
      </p:sp>
      <p:pic>
        <p:nvPicPr>
          <p:cNvPr id="11" name="Google Shape;87;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947900"/>
            <a:ext cx="10928435" cy="3236333"/>
          </a:xfrm>
          <a:prstGeom prst="rect">
            <a:avLst/>
          </a:prstGeom>
          <a:noFill/>
          <a:ln>
            <a:noFill/>
          </a:ln>
        </p:spPr>
      </p:pic>
    </p:spTree>
    <p:extLst>
      <p:ext uri="{BB962C8B-B14F-4D97-AF65-F5344CB8AC3E}">
        <p14:creationId xmlns:p14="http://schemas.microsoft.com/office/powerpoint/2010/main" val="3620463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DA0C299E-20BB-4476-8DED-3B2960C2F957}" type="slidenum">
              <a:rPr lang="fr-FR" smtClean="0"/>
              <a:t>5</a:t>
            </a:fld>
            <a:endParaRPr lang="fr-FR"/>
          </a:p>
        </p:txBody>
      </p:sp>
      <p:sp>
        <p:nvSpPr>
          <p:cNvPr id="8" name="Google Shape;92;p18"/>
          <p:cNvSpPr txBox="1">
            <a:spLocks noGrp="1"/>
          </p:cNvSpPr>
          <p:nvPr>
            <p:ph type="title"/>
          </p:nvPr>
        </p:nvSpPr>
        <p:spPr>
          <a:xfrm>
            <a:off x="0" y="593367"/>
            <a:ext cx="10934700" cy="763600"/>
          </a:xfrm>
          <a:prstGeom prst="rect">
            <a:avLst/>
          </a:prstGeom>
        </p:spPr>
        <p:txBody>
          <a:bodyPr spcFirstLastPara="1" vert="horz" wrap="square" lIns="91433" tIns="45700" rIns="91433" bIns="45700" rtlCol="0" anchor="ctr" anchorCtr="0">
            <a:noAutofit/>
          </a:bodyPr>
          <a:lstStyle/>
          <a:p>
            <a:r>
              <a:rPr lang="da" dirty="0"/>
              <a:t>Industry Foundation Classes (IFC)</a:t>
            </a:r>
            <a:endParaRPr dirty="0"/>
          </a:p>
        </p:txBody>
      </p:sp>
      <p:sp>
        <p:nvSpPr>
          <p:cNvPr id="9" name="Google Shape;93;p18"/>
          <p:cNvSpPr txBox="1">
            <a:spLocks/>
          </p:cNvSpPr>
          <p:nvPr/>
        </p:nvSpPr>
        <p:spPr>
          <a:xfrm>
            <a:off x="415600" y="1663200"/>
            <a:ext cx="11360800" cy="4428800"/>
          </a:xfrm>
          <a:prstGeom prst="rect">
            <a:avLst/>
          </a:prstGeom>
        </p:spPr>
        <p:txBody>
          <a:bodyPr spcFirstLastPara="1" vert="horz" wrap="square" lIns="91433" tIns="45700" rIns="91433" bIns="45700" rtlCol="0" anchor="t" anchorCtr="0">
            <a:no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There exists a standard, but:</a:t>
            </a:r>
          </a:p>
          <a:p>
            <a:pPr>
              <a:buFont typeface="Arial" panose="020B0604020202020204" pitchFamily="34" charset="0"/>
              <a:buChar char="-"/>
            </a:pPr>
            <a:r>
              <a:rPr lang="en-US"/>
              <a:t>not modular</a:t>
            </a:r>
          </a:p>
          <a:p>
            <a:pPr>
              <a:spcBef>
                <a:spcPts val="0"/>
              </a:spcBef>
              <a:buFont typeface="Arial" panose="020B0604020202020204" pitchFamily="34" charset="0"/>
              <a:buChar char="-"/>
            </a:pPr>
            <a:r>
              <a:rPr lang="en-US"/>
              <a:t>not extensible</a:t>
            </a:r>
          </a:p>
          <a:p>
            <a:pPr>
              <a:spcBef>
                <a:spcPts val="0"/>
              </a:spcBef>
              <a:buFont typeface="Arial" panose="020B0604020202020204" pitchFamily="34" charset="0"/>
              <a:buChar char="-"/>
            </a:pPr>
            <a:r>
              <a:rPr lang="en-US"/>
              <a:t>not simple enough to use</a:t>
            </a:r>
          </a:p>
          <a:p>
            <a:pPr indent="0">
              <a:buFont typeface="Arial" panose="020B0604020202020204" pitchFamily="34" charset="0"/>
              <a:buNone/>
            </a:pPr>
            <a:endParaRPr lang="en-US"/>
          </a:p>
          <a:p>
            <a:pPr>
              <a:buFont typeface="Arial" panose="020B0604020202020204" pitchFamily="34" charset="0"/>
              <a:buChar char="-"/>
            </a:pPr>
            <a:r>
              <a:rPr lang="en-US"/>
              <a:t>AND not Web-compliant !</a:t>
            </a:r>
          </a:p>
        </p:txBody>
      </p:sp>
      <p:pic>
        <p:nvPicPr>
          <p:cNvPr id="10" name="Google Shape;94;p18"/>
          <p:cNvPicPr preferRelativeResize="0"/>
          <p:nvPr/>
        </p:nvPicPr>
        <p:blipFill>
          <a:blip r:embed="rId3">
            <a:alphaModFix/>
          </a:blip>
          <a:stretch>
            <a:fillRect/>
          </a:stretch>
        </p:blipFill>
        <p:spPr>
          <a:xfrm>
            <a:off x="5765700" y="1735167"/>
            <a:ext cx="4662533" cy="4831568"/>
          </a:xfrm>
          <a:prstGeom prst="rect">
            <a:avLst/>
          </a:prstGeom>
          <a:noFill/>
          <a:ln>
            <a:noFill/>
          </a:ln>
        </p:spPr>
      </p:pic>
    </p:spTree>
    <p:extLst>
      <p:ext uri="{BB962C8B-B14F-4D97-AF65-F5344CB8AC3E}">
        <p14:creationId xmlns:p14="http://schemas.microsoft.com/office/powerpoint/2010/main" val="3995680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fr-FR" dirty="0"/>
              <a:t>OUTLINE</a:t>
            </a:r>
          </a:p>
        </p:txBody>
      </p:sp>
      <p:sp>
        <p:nvSpPr>
          <p:cNvPr id="3" name="Espace réservé du contenu 2"/>
          <p:cNvSpPr>
            <a:spLocks noGrp="1"/>
          </p:cNvSpPr>
          <p:nvPr>
            <p:ph idx="1"/>
          </p:nvPr>
        </p:nvSpPr>
        <p:spPr/>
        <p:txBody>
          <a:bodyPr anchor="ctr" anchorCtr="0">
            <a:normAutofit/>
          </a:bodyPr>
          <a:lstStyle/>
          <a:p>
            <a:r>
              <a:rPr lang="en-US" dirty="0"/>
              <a:t>Who we are</a:t>
            </a:r>
          </a:p>
          <a:p>
            <a:pPr>
              <a:spcBef>
                <a:spcPts val="0"/>
              </a:spcBef>
            </a:pPr>
            <a:r>
              <a:rPr lang="en-US" dirty="0"/>
              <a:t>What is our mission</a:t>
            </a:r>
          </a:p>
          <a:p>
            <a:pPr>
              <a:spcBef>
                <a:spcPts val="0"/>
              </a:spcBef>
            </a:pPr>
            <a:r>
              <a:rPr lang="en-US" dirty="0"/>
              <a:t>What we produce</a:t>
            </a:r>
          </a:p>
          <a:p>
            <a:pPr>
              <a:spcBef>
                <a:spcPts val="0"/>
              </a:spcBef>
            </a:pPr>
            <a:r>
              <a:rPr lang="en-US" dirty="0"/>
              <a:t>Where we head at (and who supports us)</a:t>
            </a:r>
            <a:endParaRPr lang="en-GB"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6</a:t>
            </a:fld>
            <a:endParaRPr lang="fr-FR"/>
          </a:p>
        </p:txBody>
      </p:sp>
    </p:spTree>
    <p:extLst>
      <p:ext uri="{BB962C8B-B14F-4D97-AF65-F5344CB8AC3E}">
        <p14:creationId xmlns:p14="http://schemas.microsoft.com/office/powerpoint/2010/main" val="128484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10949"/>
            <a:ext cx="10990765" cy="6538003"/>
          </a:xfrm>
          <a:prstGeom prst="rect">
            <a:avLst/>
          </a:prstGeom>
        </p:spPr>
      </p:pic>
      <p:sp>
        <p:nvSpPr>
          <p:cNvPr id="6" name="Espace réservé du numéro de diapositive 5"/>
          <p:cNvSpPr>
            <a:spLocks noGrp="1"/>
          </p:cNvSpPr>
          <p:nvPr>
            <p:ph type="sldNum" sz="quarter" idx="12"/>
          </p:nvPr>
        </p:nvSpPr>
        <p:spPr/>
        <p:txBody>
          <a:bodyPr/>
          <a:lstStyle/>
          <a:p>
            <a:fld id="{DA0C299E-20BB-4476-8DED-3B2960C2F957}" type="slidenum">
              <a:rPr lang="fr-FR" smtClean="0"/>
              <a:t>7</a:t>
            </a:fld>
            <a:endParaRPr lang="fr-FR"/>
          </a:p>
        </p:txBody>
      </p:sp>
      <p:sp>
        <p:nvSpPr>
          <p:cNvPr id="8" name="Google Shape;107;p20"/>
          <p:cNvSpPr txBox="1">
            <a:spLocks/>
          </p:cNvSpPr>
          <p:nvPr/>
        </p:nvSpPr>
        <p:spPr>
          <a:xfrm>
            <a:off x="7762385" y="310949"/>
            <a:ext cx="4078515" cy="937280"/>
          </a:xfrm>
          <a:prstGeom prst="rect">
            <a:avLst/>
          </a:prstGeom>
          <a:solidFill>
            <a:srgbClr val="E6E6DD"/>
          </a:solidFill>
        </p:spPr>
        <p:txBody>
          <a:bodyPr spcFirstLastPara="1" vert="horz" wrap="square" lIns="68575" tIns="34275" rIns="68575" bIns="34275" rtlCol="0" anchor="t" anchorCtr="0">
            <a:noAutofit/>
          </a:bodyPr>
          <a:lstStyle>
            <a:lvl1pPr marL="228594" indent="-228594" algn="l" defTabSz="914377" rtl="0" eaLnBrk="1" latinLnBrk="0" hangingPunct="1">
              <a:lnSpc>
                <a:spcPct val="90000"/>
              </a:lnSpc>
              <a:spcBef>
                <a:spcPts val="1000"/>
              </a:spcBef>
              <a:buClr>
                <a:srgbClr val="005A9C"/>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5A9C"/>
              </a:buClr>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5A9C"/>
              </a:buClr>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5A9C"/>
              </a:buClr>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800"/>
              </a:spcBef>
              <a:buFont typeface="Arial" panose="020B0604020202020204" pitchFamily="34" charset="0"/>
              <a:buNone/>
            </a:pPr>
            <a:r>
              <a:rPr lang="en-US" sz="2000" dirty="0"/>
              <a:t>started Dec. </a:t>
            </a:r>
            <a:r>
              <a:rPr lang="en-US" sz="2000" dirty="0" smtClean="0"/>
              <a:t>2014</a:t>
            </a:r>
            <a:br>
              <a:rPr lang="en-US" sz="2000" dirty="0" smtClean="0"/>
            </a:br>
            <a:r>
              <a:rPr lang="en-US" sz="2000" dirty="0" smtClean="0"/>
              <a:t>now 143 participants</a:t>
            </a:r>
            <a:br>
              <a:rPr lang="en-US" sz="2000" dirty="0" smtClean="0"/>
            </a:br>
            <a:r>
              <a:rPr lang="en-US" sz="2000" dirty="0" smtClean="0"/>
              <a:t>18th biggest W3C CG</a:t>
            </a:r>
            <a:endParaRPr lang="en-US" sz="2000" dirty="0"/>
          </a:p>
        </p:txBody>
      </p:sp>
      <p:sp>
        <p:nvSpPr>
          <p:cNvPr id="2" name="Titre 1"/>
          <p:cNvSpPr>
            <a:spLocks noGrp="1"/>
          </p:cNvSpPr>
          <p:nvPr>
            <p:ph type="title"/>
          </p:nvPr>
        </p:nvSpPr>
        <p:spPr>
          <a:xfrm>
            <a:off x="1669301" y="101147"/>
            <a:ext cx="9268521" cy="1325563"/>
          </a:xfrm>
        </p:spPr>
        <p:txBody>
          <a:bodyPr/>
          <a:lstStyle/>
          <a:p>
            <a:r>
              <a:rPr lang="en-GB" dirty="0"/>
              <a:t>Who we </a:t>
            </a:r>
            <a:r>
              <a:rPr lang="en-GB" dirty="0" smtClean="0"/>
              <a:t>are (2020)</a:t>
            </a:r>
            <a:endParaRPr lang="en-GB" dirty="0"/>
          </a:p>
        </p:txBody>
      </p:sp>
    </p:spTree>
    <p:extLst>
      <p:ext uri="{BB962C8B-B14F-4D97-AF65-F5344CB8AC3E}">
        <p14:creationId xmlns:p14="http://schemas.microsoft.com/office/powerpoint/2010/main" val="4128275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en-GB" dirty="0"/>
              <a:t>How we work</a:t>
            </a:r>
          </a:p>
        </p:txBody>
      </p:sp>
      <p:sp>
        <p:nvSpPr>
          <p:cNvPr id="3" name="Espace réservé du contenu 2"/>
          <p:cNvSpPr>
            <a:spLocks noGrp="1"/>
          </p:cNvSpPr>
          <p:nvPr>
            <p:ph idx="1"/>
          </p:nvPr>
        </p:nvSpPr>
        <p:spPr/>
        <p:txBody>
          <a:bodyPr anchor="ctr" anchorCtr="0">
            <a:normAutofit fontScale="92500" lnSpcReduction="10000"/>
          </a:bodyPr>
          <a:lstStyle/>
          <a:p>
            <a:pPr>
              <a:buChar char="-"/>
            </a:pPr>
            <a:r>
              <a:rPr lang="nl-BE" dirty="0"/>
              <a:t>Public mailing list</a:t>
            </a:r>
          </a:p>
          <a:p>
            <a:pPr>
              <a:spcBef>
                <a:spcPts val="0"/>
              </a:spcBef>
              <a:buChar char="-"/>
            </a:pPr>
            <a:r>
              <a:rPr lang="nl-BE" dirty="0" err="1"/>
              <a:t>Regular</a:t>
            </a:r>
            <a:r>
              <a:rPr lang="nl-BE" dirty="0"/>
              <a:t> online calls (</a:t>
            </a:r>
            <a:r>
              <a:rPr lang="nl-BE" dirty="0" err="1"/>
              <a:t>every</a:t>
            </a:r>
            <a:r>
              <a:rPr lang="nl-BE" dirty="0"/>
              <a:t> 2 </a:t>
            </a:r>
            <a:r>
              <a:rPr lang="nl-BE" dirty="0" smtClean="0"/>
              <a:t>weeks), </a:t>
            </a:r>
            <a:r>
              <a:rPr lang="nl-BE" sz="2400" dirty="0"/>
              <a:t>minutes public, joint </a:t>
            </a:r>
            <a:r>
              <a:rPr lang="nl-BE" sz="2400" dirty="0" err="1" smtClean="0"/>
              <a:t>note-taking</a:t>
            </a:r>
            <a:endParaRPr lang="nl-BE" sz="2400" dirty="0"/>
          </a:p>
          <a:p>
            <a:pPr>
              <a:spcBef>
                <a:spcPts val="0"/>
              </a:spcBef>
              <a:buChar char="-"/>
            </a:pPr>
            <a:r>
              <a:rPr lang="nl-BE" dirty="0"/>
              <a:t>Public GitHub </a:t>
            </a:r>
            <a:r>
              <a:rPr lang="nl-BE" dirty="0" err="1"/>
              <a:t>organisation</a:t>
            </a:r>
            <a:r>
              <a:rPr lang="nl-BE" dirty="0"/>
              <a:t> </a:t>
            </a:r>
            <a:r>
              <a:rPr lang="nl-BE" u="sng" dirty="0">
                <a:solidFill>
                  <a:schemeClr val="hlink"/>
                </a:solidFill>
                <a:hlinkClick r:id="rId3"/>
              </a:rPr>
              <a:t>https://github.com/w3c-lbd-cg</a:t>
            </a:r>
            <a:r>
              <a:rPr lang="nl-BE" dirty="0"/>
              <a:t> </a:t>
            </a:r>
          </a:p>
          <a:p>
            <a:pPr>
              <a:spcBef>
                <a:spcPts val="0"/>
              </a:spcBef>
              <a:buChar char="-"/>
            </a:pPr>
            <a:r>
              <a:rPr lang="nl-BE" dirty="0" err="1" smtClean="0"/>
              <a:t>Laisons</a:t>
            </a:r>
            <a:r>
              <a:rPr lang="nl-BE" dirty="0" smtClean="0"/>
              <a:t> </a:t>
            </a:r>
            <a:r>
              <a:rPr lang="nl-BE" dirty="0" err="1"/>
              <a:t>with</a:t>
            </a:r>
            <a:r>
              <a:rPr lang="nl-BE" dirty="0"/>
              <a:t> </a:t>
            </a:r>
            <a:r>
              <a:rPr lang="nl-BE" dirty="0" err="1"/>
              <a:t>other</a:t>
            </a:r>
            <a:r>
              <a:rPr lang="nl-BE" dirty="0"/>
              <a:t> </a:t>
            </a:r>
            <a:r>
              <a:rPr lang="nl-BE" dirty="0" err="1"/>
              <a:t>groups</a:t>
            </a:r>
            <a:r>
              <a:rPr lang="nl-BE" dirty="0"/>
              <a:t> </a:t>
            </a:r>
            <a:r>
              <a:rPr lang="nl-BE" dirty="0" err="1"/>
              <a:t>and</a:t>
            </a:r>
            <a:r>
              <a:rPr lang="nl-BE" dirty="0"/>
              <a:t> </a:t>
            </a:r>
            <a:r>
              <a:rPr lang="nl-BE" dirty="0" err="1"/>
              <a:t>initiatives</a:t>
            </a:r>
            <a:r>
              <a:rPr lang="nl-BE" dirty="0"/>
              <a:t> : </a:t>
            </a:r>
            <a:r>
              <a:rPr lang="nl-BE" dirty="0" smtClean="0"/>
              <a:t/>
            </a:r>
            <a:br>
              <a:rPr lang="nl-BE" dirty="0" smtClean="0"/>
            </a:br>
            <a:r>
              <a:rPr lang="nl-BE" dirty="0" err="1" smtClean="0"/>
              <a:t>BuildingSMART</a:t>
            </a:r>
            <a:r>
              <a:rPr lang="nl-BE" dirty="0"/>
              <a:t>, ETSI </a:t>
            </a:r>
            <a:r>
              <a:rPr lang="nl-BE" dirty="0" smtClean="0"/>
              <a:t>SmartM2M, </a:t>
            </a:r>
            <a:r>
              <a:rPr lang="nl-BE" dirty="0"/>
              <a:t>OGC, AFNOR, CEN, ISO, </a:t>
            </a:r>
            <a:r>
              <a:rPr lang="nl-BE" dirty="0" err="1" smtClean="0"/>
              <a:t>RealEstateCore</a:t>
            </a:r>
            <a:r>
              <a:rPr lang="nl-BE" dirty="0" smtClean="0"/>
              <a:t>, AIOTI WG3, ASHRAE 223 </a:t>
            </a:r>
            <a:r>
              <a:rPr lang="nl-BE" dirty="0" err="1" smtClean="0"/>
              <a:t>Semantic</a:t>
            </a:r>
            <a:r>
              <a:rPr lang="nl-BE" dirty="0" smtClean="0"/>
              <a:t> </a:t>
            </a:r>
            <a:r>
              <a:rPr lang="nl-BE" dirty="0" err="1" smtClean="0"/>
              <a:t>Interoperability</a:t>
            </a:r>
            <a:r>
              <a:rPr lang="nl-BE" dirty="0" smtClean="0"/>
              <a:t>, </a:t>
            </a:r>
            <a:r>
              <a:rPr lang="nl-BE" dirty="0" err="1" smtClean="0"/>
              <a:t>Brick</a:t>
            </a:r>
            <a:r>
              <a:rPr lang="nl-BE" dirty="0" smtClean="0"/>
              <a:t> Schema, AACE International, </a:t>
            </a:r>
            <a:r>
              <a:rPr lang="en-US" dirty="0"/>
              <a:t>German expert groups "BIM und </a:t>
            </a:r>
            <a:r>
              <a:rPr lang="en-US" dirty="0" err="1"/>
              <a:t>Holzbau</a:t>
            </a:r>
            <a:r>
              <a:rPr lang="en-US" dirty="0"/>
              <a:t>" ("BIM and wood") and "</a:t>
            </a:r>
            <a:r>
              <a:rPr lang="en-US" dirty="0" err="1"/>
              <a:t>Stahlbauforum</a:t>
            </a:r>
            <a:r>
              <a:rPr lang="en-US" dirty="0"/>
              <a:t>" ("Steel construction</a:t>
            </a:r>
            <a:r>
              <a:rPr lang="en-US" dirty="0" smtClean="0"/>
              <a:t>")</a:t>
            </a:r>
            <a:endParaRPr lang="nl-BE" dirty="0" smtClean="0"/>
          </a:p>
          <a:p>
            <a:pPr>
              <a:spcBef>
                <a:spcPts val="0"/>
              </a:spcBef>
              <a:buChar char="-"/>
            </a:pPr>
            <a:endParaRPr lang="nl-BE" dirty="0"/>
          </a:p>
          <a:p>
            <a:pPr>
              <a:spcBef>
                <a:spcPts val="0"/>
              </a:spcBef>
              <a:buChar char="-"/>
            </a:pPr>
            <a:endParaRPr lang="en-GB" dirty="0"/>
          </a:p>
          <a:p>
            <a:pPr>
              <a:spcBef>
                <a:spcPts val="0"/>
              </a:spcBef>
              <a:buChar char="-"/>
            </a:pPr>
            <a:r>
              <a:rPr lang="en-GB" dirty="0" smtClean="0"/>
              <a:t>W3C </a:t>
            </a:r>
            <a:r>
              <a:rPr lang="en-GB" dirty="0" err="1" smtClean="0"/>
              <a:t>entrypoint</a:t>
            </a:r>
            <a:r>
              <a:rPr lang="en-GB" dirty="0" smtClean="0"/>
              <a:t>: </a:t>
            </a:r>
            <a:r>
              <a:rPr lang="en-GB" dirty="0">
                <a:hlinkClick r:id="rId4"/>
              </a:rPr>
              <a:t>https://www.w3.org/community/lbd/</a:t>
            </a:r>
            <a:r>
              <a:rPr lang="en-GB" dirty="0"/>
              <a:t> </a:t>
            </a:r>
          </a:p>
          <a:p>
            <a:pPr>
              <a:spcBef>
                <a:spcPts val="0"/>
              </a:spcBef>
              <a:buChar char="-"/>
            </a:pPr>
            <a:r>
              <a:rPr lang="en-GB" dirty="0" smtClean="0"/>
              <a:t>Group </a:t>
            </a:r>
            <a:r>
              <a:rPr lang="en-GB" dirty="0" err="1" smtClean="0"/>
              <a:t>entrypoint</a:t>
            </a:r>
            <a:r>
              <a:rPr lang="en-GB" dirty="0" smtClean="0"/>
              <a:t>: </a:t>
            </a:r>
            <a:r>
              <a:rPr lang="en-GB" u="sng" dirty="0">
                <a:solidFill>
                  <a:schemeClr val="hlink"/>
                </a:solidFill>
                <a:ea typeface="Calibri"/>
                <a:cs typeface="Calibri"/>
                <a:sym typeface="Calibri"/>
                <a:hlinkClick r:id="rId5" invalidUrl="https:///"/>
              </a:rPr>
              <a:t>https</a:t>
            </a:r>
            <a:r>
              <a:rPr lang="en-GB" u="sng" dirty="0">
                <a:solidFill>
                  <a:schemeClr val="hlink"/>
                </a:solidFill>
                <a:ea typeface="Calibri"/>
                <a:cs typeface="Calibri"/>
                <a:sym typeface="Calibri"/>
                <a:hlinkClick r:id="rId6" invalidUrl="https:///"/>
              </a:rPr>
              <a:t>://</a:t>
            </a:r>
            <a:r>
              <a:rPr lang="en-GB" u="sng" dirty="0">
                <a:solidFill>
                  <a:schemeClr val="hlink"/>
                </a:solidFill>
                <a:ea typeface="Calibri"/>
                <a:cs typeface="Calibri"/>
                <a:sym typeface="Calibri"/>
                <a:hlinkClick r:id="rId7"/>
              </a:rPr>
              <a:t>w3c-lbd-cg.github.io/lbd</a:t>
            </a:r>
            <a:r>
              <a:rPr lang="en-GB" dirty="0">
                <a:ea typeface="Calibri"/>
                <a:cs typeface="Calibri"/>
                <a:sym typeface="Calibri"/>
              </a:rPr>
              <a:t> </a:t>
            </a:r>
            <a:endParaRPr lang="en-GB"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8</a:t>
            </a:fld>
            <a:endParaRPr lang="fr-FR"/>
          </a:p>
        </p:txBody>
      </p:sp>
    </p:spTree>
    <p:extLst>
      <p:ext uri="{BB962C8B-B14F-4D97-AF65-F5344CB8AC3E}">
        <p14:creationId xmlns:p14="http://schemas.microsoft.com/office/powerpoint/2010/main" val="31767182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892" y="320671"/>
            <a:ext cx="10515600" cy="1325563"/>
          </a:xfrm>
        </p:spPr>
        <p:txBody>
          <a:bodyPr/>
          <a:lstStyle/>
          <a:p>
            <a:r>
              <a:rPr lang="fr-FR" dirty="0"/>
              <a:t>WHAT IS OUR MISSION</a:t>
            </a:r>
          </a:p>
        </p:txBody>
      </p:sp>
      <p:sp>
        <p:nvSpPr>
          <p:cNvPr id="3" name="Espace réservé du contenu 2"/>
          <p:cNvSpPr>
            <a:spLocks noGrp="1"/>
          </p:cNvSpPr>
          <p:nvPr>
            <p:ph idx="1"/>
          </p:nvPr>
        </p:nvSpPr>
        <p:spPr/>
        <p:txBody>
          <a:bodyPr anchor="ctr" anchorCtr="0">
            <a:normAutofit/>
          </a:bodyPr>
          <a:lstStyle/>
          <a:p>
            <a:pPr marL="0" indent="0">
              <a:buNone/>
            </a:pPr>
            <a:r>
              <a:rPr lang="en-US" dirty="0"/>
              <a:t>Bring together experts in the area of Building Information Modeling (BIM</a:t>
            </a:r>
            <a:r>
              <a:rPr lang="en-US" dirty="0" smtClean="0"/>
              <a:t>), </a:t>
            </a:r>
            <a:r>
              <a:rPr lang="en-US" dirty="0"/>
              <a:t>, who are working to address the challenge of managing the huge amount of data that is generated across the building life cycle</a:t>
            </a:r>
            <a:r>
              <a:rPr lang="en-US" dirty="0" smtClean="0"/>
              <a:t>.</a:t>
            </a:r>
          </a:p>
          <a:p>
            <a:pPr marL="0" indent="0">
              <a:buNone/>
            </a:pPr>
            <a:endParaRPr lang="en-US" dirty="0" smtClean="0"/>
          </a:p>
          <a:p>
            <a:pPr marL="0" indent="0">
              <a:buNone/>
            </a:pPr>
            <a:r>
              <a:rPr lang="en-US" dirty="0" smtClean="0"/>
              <a:t>We </a:t>
            </a:r>
            <a:r>
              <a:rPr lang="en-US" dirty="0"/>
              <a:t>want to provide a forum for bringing together researchers and practitioners who are working on advancing the field</a:t>
            </a:r>
            <a:r>
              <a:rPr lang="en-US" dirty="0" smtClean="0"/>
              <a:t>.</a:t>
            </a:r>
            <a:endParaRPr lang="en-US" dirty="0"/>
          </a:p>
        </p:txBody>
      </p:sp>
      <p:sp>
        <p:nvSpPr>
          <p:cNvPr id="6" name="Espace réservé du numéro de diapositive 5"/>
          <p:cNvSpPr>
            <a:spLocks noGrp="1"/>
          </p:cNvSpPr>
          <p:nvPr>
            <p:ph type="sldNum" sz="quarter" idx="12"/>
          </p:nvPr>
        </p:nvSpPr>
        <p:spPr/>
        <p:txBody>
          <a:bodyPr/>
          <a:lstStyle/>
          <a:p>
            <a:fld id="{DA0C299E-20BB-4476-8DED-3B2960C2F957}" type="slidenum">
              <a:rPr lang="fr-FR" smtClean="0"/>
              <a:t>9</a:t>
            </a:fld>
            <a:endParaRPr lang="fr-FR"/>
          </a:p>
        </p:txBody>
      </p:sp>
    </p:spTree>
    <p:extLst>
      <p:ext uri="{BB962C8B-B14F-4D97-AF65-F5344CB8AC3E}">
        <p14:creationId xmlns:p14="http://schemas.microsoft.com/office/powerpoint/2010/main" val="1973587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pac2018" id="{1C133756-B54D-C746-97C0-6E6B1D77AE07}" vid="{34EF5413-FA54-304D-8D40-E8DDB08AEB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tpac2018</Template>
  <TotalTime>438</TotalTime>
  <Words>1804</Words>
  <Application>Microsoft Office PowerPoint</Application>
  <PresentationFormat>Widescreen</PresentationFormat>
  <Paragraphs>319</Paragraphs>
  <Slides>39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-apple-system</vt:lpstr>
      <vt:lpstr>Arial</vt:lpstr>
      <vt:lpstr>Calibri</vt:lpstr>
      <vt:lpstr>Calibri Light</vt:lpstr>
      <vt:lpstr>Verdana</vt:lpstr>
      <vt:lpstr>Thème Office</vt:lpstr>
      <vt:lpstr>The W3C Linked Building Data Community Group</vt:lpstr>
      <vt:lpstr>Building Information Modelling (BIM)</vt:lpstr>
      <vt:lpstr>Building Life Cycle</vt:lpstr>
      <vt:lpstr>Building Life Cycle</vt:lpstr>
      <vt:lpstr>Industry Foundation Classes (IFC)</vt:lpstr>
      <vt:lpstr>OUTLINE</vt:lpstr>
      <vt:lpstr>Who we are (2020)</vt:lpstr>
      <vt:lpstr>How we work</vt:lpstr>
      <vt:lpstr>WHAT IS OUR MISSION</vt:lpstr>
      <vt:lpstr>life cycle of a building</vt:lpstr>
      <vt:lpstr>industrial point of view</vt:lpstr>
      <vt:lpstr>The 4 principles of Linked Data … adapted to building data</vt:lpstr>
      <vt:lpstr>WHAT WE PRODUCE</vt:lpstr>
      <vt:lpstr>PowerPoint Presentation</vt:lpstr>
      <vt:lpstr>PowerPoint Presentation</vt:lpstr>
      <vt:lpstr>Use cases in practice</vt:lpstr>
      <vt:lpstr>Other repositories</vt:lpstr>
      <vt:lpstr>BUILDING TOPOLOGY ONTOLOGY</vt:lpstr>
      <vt:lpstr>Building topology ontology</vt:lpstr>
      <vt:lpstr>Building topology ontology</vt:lpstr>
      <vt:lpstr>Other documents?</vt:lpstr>
      <vt:lpstr>Alignments and Links</vt:lpstr>
      <vt:lpstr>Existing Vocabularies/Standards for Building Data</vt:lpstr>
      <vt:lpstr>Alignments for BOT (by Georg Ferdinand Schneider)</vt:lpstr>
      <vt:lpstr>LINKING GEOSPATIAL &amp; GEOMETRY TO BOT</vt:lpstr>
      <vt:lpstr>LINKING geospatial &amp; GEOMETRY TO BOT</vt:lpstr>
      <vt:lpstr>External ontologies for 2D &amp; 3D geometry</vt:lpstr>
      <vt:lpstr>LIAISONS</vt:lpstr>
      <vt:lpstr>Links to other W3C groups</vt:lpstr>
      <vt:lpstr>Links to existing Standardisation Groups </vt:lpstr>
      <vt:lpstr>Implementations and Tools</vt:lpstr>
      <vt:lpstr>BOT + SOSA + geometry</vt:lpstr>
      <vt:lpstr>IFCtoLBD converter</vt:lpstr>
      <vt:lpstr>IMPLEMENTATION @GiGANTIUM DENMARK - Combination with sensor data</vt:lpstr>
      <vt:lpstr>IMPLEMENTATION @GiGANTIUM DENMARK - Combination with sensor data</vt:lpstr>
      <vt:lpstr>Scan to LBD Graph</vt:lpstr>
      <vt:lpstr>IMPLEMENTATION AT NIRAS using OPM</vt:lpstr>
      <vt:lpstr>Live Demos: BOT with Added Geospatial </vt:lpstr>
      <vt:lpstr>WHERE WE ARE HEADING AT?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Alignments and Links</dc:title>
  <dc:subject/>
  <dc:creator>Ana Roxin</dc:creator>
  <cp:keywords/>
  <dc:description/>
  <cp:lastModifiedBy>Maxime Lefrançois</cp:lastModifiedBy>
  <cp:revision>48</cp:revision>
  <dcterms:created xsi:type="dcterms:W3CDTF">2018-10-17T14:37:24Z</dcterms:created>
  <dcterms:modified xsi:type="dcterms:W3CDTF">2020-10-06T16:59:06Z</dcterms:modified>
  <cp:category/>
</cp:coreProperties>
</file>